
<file path=[Content_Types].xml><?xml version="1.0" encoding="utf-8"?>
<Types xmlns="http://schemas.openxmlformats.org/package/2006/content-types">
  <Default Extension="png" ContentType="image/png"/>
  <Default Extension="tmp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345" r:id="rId1"/>
  </p:sldMasterIdLst>
  <p:notesMasterIdLst>
    <p:notesMasterId r:id="rId30"/>
  </p:notesMasterIdLst>
  <p:sldIdLst>
    <p:sldId id="256" r:id="rId2"/>
    <p:sldId id="257" r:id="rId3"/>
    <p:sldId id="259" r:id="rId4"/>
    <p:sldId id="264" r:id="rId5"/>
    <p:sldId id="265" r:id="rId6"/>
    <p:sldId id="267" r:id="rId7"/>
    <p:sldId id="266" r:id="rId8"/>
    <p:sldId id="268" r:id="rId9"/>
    <p:sldId id="270" r:id="rId10"/>
    <p:sldId id="269" r:id="rId11"/>
    <p:sldId id="271" r:id="rId12"/>
    <p:sldId id="275" r:id="rId13"/>
    <p:sldId id="282" r:id="rId14"/>
    <p:sldId id="284" r:id="rId15"/>
    <p:sldId id="285" r:id="rId16"/>
    <p:sldId id="262" r:id="rId17"/>
    <p:sldId id="276" r:id="rId18"/>
    <p:sldId id="263" r:id="rId19"/>
    <p:sldId id="272" r:id="rId20"/>
    <p:sldId id="273" r:id="rId21"/>
    <p:sldId id="278" r:id="rId22"/>
    <p:sldId id="261" r:id="rId23"/>
    <p:sldId id="280" r:id="rId24"/>
    <p:sldId id="260" r:id="rId25"/>
    <p:sldId id="279" r:id="rId26"/>
    <p:sldId id="274" r:id="rId27"/>
    <p:sldId id="277" r:id="rId28"/>
    <p:sldId id="281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2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180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Grade!$C$1</c:f>
              <c:strCache>
                <c:ptCount val="1"/>
                <c:pt idx="0">
                  <c:v>Grades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Grade!$A$2:$A$38</c:f>
              <c:numCache>
                <c:formatCode>General</c:formatCode>
                <c:ptCount val="37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</c:numCache>
            </c:numRef>
          </c:cat>
          <c:val>
            <c:numRef>
              <c:f>Grade!$C$2:$C$38</c:f>
              <c:numCache>
                <c:formatCode>0.00</c:formatCode>
                <c:ptCount val="37"/>
                <c:pt idx="0">
                  <c:v>93.036363636363632</c:v>
                </c:pt>
                <c:pt idx="1">
                  <c:v>95.415151515151521</c:v>
                </c:pt>
                <c:pt idx="2">
                  <c:v>85.953030303030303</c:v>
                </c:pt>
                <c:pt idx="3">
                  <c:v>95.396969696969705</c:v>
                </c:pt>
                <c:pt idx="4">
                  <c:v>93.309090909090912</c:v>
                </c:pt>
                <c:pt idx="5">
                  <c:v>93.418181818181822</c:v>
                </c:pt>
                <c:pt idx="6">
                  <c:v>94.787878787878782</c:v>
                </c:pt>
                <c:pt idx="7">
                  <c:v>87.809090909090912</c:v>
                </c:pt>
                <c:pt idx="8">
                  <c:v>94.703030303030303</c:v>
                </c:pt>
                <c:pt idx="9">
                  <c:v>93.5030303030303</c:v>
                </c:pt>
                <c:pt idx="10">
                  <c:v>93.38181818181819</c:v>
                </c:pt>
                <c:pt idx="11">
                  <c:v>93.399999999999991</c:v>
                </c:pt>
                <c:pt idx="12">
                  <c:v>94.836363636363629</c:v>
                </c:pt>
                <c:pt idx="13">
                  <c:v>94.890909090909091</c:v>
                </c:pt>
                <c:pt idx="14">
                  <c:v>95.260606060606065</c:v>
                </c:pt>
                <c:pt idx="15">
                  <c:v>95.396969696969705</c:v>
                </c:pt>
                <c:pt idx="16">
                  <c:v>95.396969696969705</c:v>
                </c:pt>
                <c:pt idx="17">
                  <c:v>93.542424242424232</c:v>
                </c:pt>
                <c:pt idx="18">
                  <c:v>94.821212121212113</c:v>
                </c:pt>
                <c:pt idx="19">
                  <c:v>93.781818181818181</c:v>
                </c:pt>
                <c:pt idx="20">
                  <c:v>95.433333333333337</c:v>
                </c:pt>
                <c:pt idx="21">
                  <c:v>93.781818181818181</c:v>
                </c:pt>
                <c:pt idx="22">
                  <c:v>90.218181818181819</c:v>
                </c:pt>
                <c:pt idx="23">
                  <c:v>93.324242424242414</c:v>
                </c:pt>
                <c:pt idx="24">
                  <c:v>94.081818181818193</c:v>
                </c:pt>
                <c:pt idx="25">
                  <c:v>94.9969696969697</c:v>
                </c:pt>
                <c:pt idx="26">
                  <c:v>94.569696969696977</c:v>
                </c:pt>
                <c:pt idx="27">
                  <c:v>94</c:v>
                </c:pt>
                <c:pt idx="28">
                  <c:v>95.415151515151521</c:v>
                </c:pt>
                <c:pt idx="29">
                  <c:v>94.775757575757581</c:v>
                </c:pt>
                <c:pt idx="30">
                  <c:v>94.866666666666674</c:v>
                </c:pt>
                <c:pt idx="31">
                  <c:v>92.933333333333337</c:v>
                </c:pt>
                <c:pt idx="32">
                  <c:v>89.411363636363632</c:v>
                </c:pt>
                <c:pt idx="33">
                  <c:v>90.13636363636364</c:v>
                </c:pt>
                <c:pt idx="34">
                  <c:v>93.219696969696969</c:v>
                </c:pt>
                <c:pt idx="35">
                  <c:v>94.696969696969703</c:v>
                </c:pt>
                <c:pt idx="36">
                  <c:v>93.574242424242428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BF-4330-85A0-DE3AEA4F57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49071160"/>
        <c:axId val="549070832"/>
      </c:barChart>
      <c:catAx>
        <c:axId val="549071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9070832"/>
        <c:crosses val="autoZero"/>
        <c:auto val="1"/>
        <c:lblAlgn val="ctr"/>
        <c:lblOffset val="100"/>
        <c:noMultiLvlLbl val="0"/>
      </c:catAx>
      <c:valAx>
        <c:axId val="5490708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49071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jpeg>
</file>

<file path=ppt/media/image10.jpg>
</file>

<file path=ppt/media/image11.tmp>
</file>

<file path=ppt/media/image12.jfif>
</file>

<file path=ppt/media/image13.png>
</file>

<file path=ppt/media/image2.png>
</file>

<file path=ppt/media/image3.png>
</file>

<file path=ppt/media/image4.png>
</file>

<file path=ppt/media/image5.tmp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FE2E7-4C87-4366-887C-18E6EF2C522B}" type="datetimeFigureOut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4B932-6C4B-4851-BA39-98952CF229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385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345EEE-0795-40F4-9CF3-429D18E19667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ttp://www.jlu.edu.cn/images/big/jd-xhh.jpg">
            <a:extLst>
              <a:ext uri="{FF2B5EF4-FFF2-40B4-BE49-F238E27FC236}">
                <a16:creationId xmlns:a16="http://schemas.microsoft.com/office/drawing/2014/main" id="{AD78D72A-F21A-4330-AC83-8C831C5E88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649" y="758952"/>
            <a:ext cx="2048031" cy="2048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12485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7E350-2F3E-4101-9DD9-497A26A69EE8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2" descr="http://www.jlu.edu.cn/images/big/jd-xhh.jpg">
            <a:extLst>
              <a:ext uri="{FF2B5EF4-FFF2-40B4-BE49-F238E27FC236}">
                <a16:creationId xmlns:a16="http://schemas.microsoft.com/office/drawing/2014/main" id="{ABF8A496-60C1-4625-8315-249E1939426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9970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4FFC3-1ABA-42AA-AFED-DF238BA5AA60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Picture 2" descr="http://www.jlu.edu.cn/images/big/jd-xhh.jpg">
            <a:extLst>
              <a:ext uri="{FF2B5EF4-FFF2-40B4-BE49-F238E27FC236}">
                <a16:creationId xmlns:a16="http://schemas.microsoft.com/office/drawing/2014/main" id="{D8C33585-F824-4BBD-84F2-AFDA2B303C3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09826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61097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Tx/>
              <a:buSzPct val="100000"/>
              <a:buFont typeface="Calibri" panose="020F0502020204030204" pitchFamily="34" charset="0"/>
              <a:buChar char="•"/>
              <a:defRPr/>
            </a:lvl1pPr>
            <a:lvl2pPr marL="384048" indent="-182880">
              <a:buClrTx/>
              <a:buFont typeface="Calibri" panose="020F0502020204030204" pitchFamily="34" charset="0"/>
              <a:buChar char="−"/>
              <a:defRPr/>
            </a:lvl2pPr>
            <a:lvl3pPr marL="566928" indent="-182880">
              <a:buClrTx/>
              <a:buFont typeface="Calibri" panose="020F0502020204030204" pitchFamily="34" charset="0"/>
              <a:buChar char="•"/>
              <a:defRPr/>
            </a:lvl3pPr>
            <a:lvl4pPr marL="749808" indent="-182880">
              <a:buClrTx/>
              <a:buFont typeface="Calibri" panose="020F0502020204030204" pitchFamily="34" charset="0"/>
              <a:buChar char="−"/>
              <a:defRPr/>
            </a:lvl4pPr>
            <a:lvl5pPr marL="932688" indent="-182880">
              <a:buClrTx/>
              <a:buFont typeface="Calibri" panose="020F0502020204030204" pitchFamily="34" charset="0"/>
              <a:buChar char="•"/>
              <a:defRPr/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AB6429-AB43-46CD-A400-66896C522A7B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2" descr="http://www.jlu.edu.cn/images/big/jd-xhh.jpg">
            <a:extLst>
              <a:ext uri="{FF2B5EF4-FFF2-40B4-BE49-F238E27FC236}">
                <a16:creationId xmlns:a16="http://schemas.microsoft.com/office/drawing/2014/main" id="{5388E0CD-FA9B-43D0-9945-CFF55BC6AA0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785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866AF-5919-4586-B28C-A39EDE1C36C9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 descr="http://www.jlu.edu.cn/images/big/jd-xhh.jpg">
            <a:extLst>
              <a:ext uri="{FF2B5EF4-FFF2-40B4-BE49-F238E27FC236}">
                <a16:creationId xmlns:a16="http://schemas.microsoft.com/office/drawing/2014/main" id="{CDA3C47B-3DE1-47F6-AF9D-3744D63C05B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649" y="758952"/>
            <a:ext cx="2048031" cy="2048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3339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5972C-4EA3-4164-95FA-F010F42C1E26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Picture 2" descr="http://www.jlu.edu.cn/images/big/jd-xhh.jpg">
            <a:extLst>
              <a:ext uri="{FF2B5EF4-FFF2-40B4-BE49-F238E27FC236}">
                <a16:creationId xmlns:a16="http://schemas.microsoft.com/office/drawing/2014/main" id="{E5B1477F-67CE-42EC-81CC-3900AAB6D13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7966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AD38A4-06CD-489C-8BEC-975298DA51D4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Picture 2" descr="http://www.jlu.edu.cn/images/big/jd-xhh.jpg">
            <a:extLst>
              <a:ext uri="{FF2B5EF4-FFF2-40B4-BE49-F238E27FC236}">
                <a16:creationId xmlns:a16="http://schemas.microsoft.com/office/drawing/2014/main" id="{1566F2AF-F468-4FC4-B22E-85C47B049D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85295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26171-5221-4E8B-A918-8B889D7860A9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Picture 2" descr="http://www.jlu.edu.cn/images/big/jd-xhh.jpg">
            <a:extLst>
              <a:ext uri="{FF2B5EF4-FFF2-40B4-BE49-F238E27FC236}">
                <a16:creationId xmlns:a16="http://schemas.microsoft.com/office/drawing/2014/main" id="{328A5A49-1174-4DD6-B817-32AADCBC644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5703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2EF04-D873-407A-9527-B4F93D0B4BAA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Picture 2" descr="http://www.jlu.edu.cn/images/big/jd-xhh.jpg">
            <a:extLst>
              <a:ext uri="{FF2B5EF4-FFF2-40B4-BE49-F238E27FC236}">
                <a16:creationId xmlns:a16="http://schemas.microsoft.com/office/drawing/2014/main" id="{C3BCC8FB-9995-4B94-9DB9-8445D4A4243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9368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B01E684-E015-4ADC-90A1-AF9A0F90FA4D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1498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18115-61E2-437B-AB78-95A56A792427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Distributed Software Development 2020-1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936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63D186E-FBCE-4BDD-87BC-E801D4394DC6}" type="datetime1">
              <a:rPr lang="zh-CN" altLang="en-US" smtClean="0"/>
              <a:t>2020/9/9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43204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46" r:id="rId1"/>
    <p:sldLayoutId id="2147484347" r:id="rId2"/>
    <p:sldLayoutId id="2147484348" r:id="rId3"/>
    <p:sldLayoutId id="2147484349" r:id="rId4"/>
    <p:sldLayoutId id="2147484350" r:id="rId5"/>
    <p:sldLayoutId id="2147484351" r:id="rId6"/>
    <p:sldLayoutId id="2147484352" r:id="rId7"/>
    <p:sldLayoutId id="2147484353" r:id="rId8"/>
    <p:sldLayoutId id="2147484354" r:id="rId9"/>
    <p:sldLayoutId id="2147484355" r:id="rId10"/>
    <p:sldLayoutId id="2147484356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rui@jlu.edu.c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28.xml"/><Relationship Id="rId13" Type="http://schemas.openxmlformats.org/officeDocument/2006/relationships/tags" Target="../tags/tag33.xml"/><Relationship Id="rId18" Type="http://schemas.openxmlformats.org/officeDocument/2006/relationships/tags" Target="../tags/tag38.xml"/><Relationship Id="rId3" Type="http://schemas.openxmlformats.org/officeDocument/2006/relationships/tags" Target="../tags/tag23.xml"/><Relationship Id="rId21" Type="http://schemas.openxmlformats.org/officeDocument/2006/relationships/image" Target="../media/image11.tmp"/><Relationship Id="rId7" Type="http://schemas.openxmlformats.org/officeDocument/2006/relationships/tags" Target="../tags/tag27.xml"/><Relationship Id="rId12" Type="http://schemas.openxmlformats.org/officeDocument/2006/relationships/tags" Target="../tags/tag32.xml"/><Relationship Id="rId17" Type="http://schemas.openxmlformats.org/officeDocument/2006/relationships/tags" Target="../tags/tag37.xml"/><Relationship Id="rId2" Type="http://schemas.openxmlformats.org/officeDocument/2006/relationships/tags" Target="../tags/tag22.xml"/><Relationship Id="rId16" Type="http://schemas.openxmlformats.org/officeDocument/2006/relationships/tags" Target="../tags/tag36.xml"/><Relationship Id="rId20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6" Type="http://schemas.openxmlformats.org/officeDocument/2006/relationships/tags" Target="../tags/tag26.xml"/><Relationship Id="rId11" Type="http://schemas.openxmlformats.org/officeDocument/2006/relationships/tags" Target="../tags/tag31.xml"/><Relationship Id="rId5" Type="http://schemas.openxmlformats.org/officeDocument/2006/relationships/tags" Target="../tags/tag25.xml"/><Relationship Id="rId15" Type="http://schemas.openxmlformats.org/officeDocument/2006/relationships/tags" Target="../tags/tag35.xml"/><Relationship Id="rId10" Type="http://schemas.openxmlformats.org/officeDocument/2006/relationships/tags" Target="../tags/tag30.xml"/><Relationship Id="rId19" Type="http://schemas.openxmlformats.org/officeDocument/2006/relationships/tags" Target="../tags/tag39.xml"/><Relationship Id="rId4" Type="http://schemas.openxmlformats.org/officeDocument/2006/relationships/tags" Target="../tags/tag24.xml"/><Relationship Id="rId9" Type="http://schemas.openxmlformats.org/officeDocument/2006/relationships/tags" Target="../tags/tag29.xml"/><Relationship Id="rId14" Type="http://schemas.openxmlformats.org/officeDocument/2006/relationships/tags" Target="../tags/tag3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47.xml"/><Relationship Id="rId13" Type="http://schemas.openxmlformats.org/officeDocument/2006/relationships/image" Target="../media/image11.tmp"/><Relationship Id="rId3" Type="http://schemas.openxmlformats.org/officeDocument/2006/relationships/tags" Target="../tags/tag42.xml"/><Relationship Id="rId7" Type="http://schemas.openxmlformats.org/officeDocument/2006/relationships/tags" Target="../tags/tag46.xml"/><Relationship Id="rId12" Type="http://schemas.openxmlformats.org/officeDocument/2006/relationships/slideLayout" Target="../slideLayouts/slideLayout7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6" Type="http://schemas.openxmlformats.org/officeDocument/2006/relationships/tags" Target="../tags/tag45.xml"/><Relationship Id="rId11" Type="http://schemas.openxmlformats.org/officeDocument/2006/relationships/tags" Target="../tags/tag50.xml"/><Relationship Id="rId5" Type="http://schemas.openxmlformats.org/officeDocument/2006/relationships/tags" Target="../tags/tag44.xml"/><Relationship Id="rId10" Type="http://schemas.openxmlformats.org/officeDocument/2006/relationships/tags" Target="../tags/tag49.xml"/><Relationship Id="rId4" Type="http://schemas.openxmlformats.org/officeDocument/2006/relationships/tags" Target="../tags/tag43.xml"/><Relationship Id="rId9" Type="http://schemas.openxmlformats.org/officeDocument/2006/relationships/tags" Target="../tags/tag4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help.github.com/en/articles/github-terms-of-service/" TargetMode="External"/><Relationship Id="rId2" Type="http://schemas.openxmlformats.org/officeDocument/2006/relationships/hyperlink" Target="https://github.com/michro/dsd/wiki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f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../Calendar.docx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DistributedTeamStudentCVTemplate.docx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58.xml"/><Relationship Id="rId3" Type="http://schemas.openxmlformats.org/officeDocument/2006/relationships/tags" Target="../tags/tag53.xml"/><Relationship Id="rId7" Type="http://schemas.openxmlformats.org/officeDocument/2006/relationships/tags" Target="../tags/tag57.xml"/><Relationship Id="rId12" Type="http://schemas.openxmlformats.org/officeDocument/2006/relationships/image" Target="../media/image5.tmp"/><Relationship Id="rId2" Type="http://schemas.openxmlformats.org/officeDocument/2006/relationships/tags" Target="../tags/tag52.xml"/><Relationship Id="rId1" Type="http://schemas.openxmlformats.org/officeDocument/2006/relationships/tags" Target="../tags/tag51.xml"/><Relationship Id="rId6" Type="http://schemas.openxmlformats.org/officeDocument/2006/relationships/tags" Target="../tags/tag56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55.xml"/><Relationship Id="rId10" Type="http://schemas.openxmlformats.org/officeDocument/2006/relationships/tags" Target="../tags/tag60.xml"/><Relationship Id="rId4" Type="http://schemas.openxmlformats.org/officeDocument/2006/relationships/tags" Target="../tags/tag54.xml"/><Relationship Id="rId9" Type="http://schemas.openxmlformats.org/officeDocument/2006/relationships/tags" Target="../tags/tag5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../EvaluationForms_W_Teamname_StudentName.xlsx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../Intro_to_DSD.pdf" TargetMode="External"/><Relationship Id="rId2" Type="http://schemas.openxmlformats.org/officeDocument/2006/relationships/hyperlink" Target="../Intro_to_DSD.pptx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3" Type="http://schemas.openxmlformats.org/officeDocument/2006/relationships/tags" Target="../tags/tag3.xml"/><Relationship Id="rId21" Type="http://schemas.openxmlformats.org/officeDocument/2006/relationships/slideLayout" Target="../slideLayouts/slideLayout7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image" Target="../media/image5.tm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7AA0D4-835F-4339-9A4E-ECC535B24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Warm-ups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18330E-F013-40A5-BBB0-1688AF4864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DSD 2020-1-1</a:t>
            </a:r>
          </a:p>
          <a:p>
            <a:r>
              <a:rPr lang="en-US" altLang="zh-CN" dirty="0">
                <a:hlinkClick r:id="rId2"/>
              </a:rPr>
              <a:t>Rui ZHANG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D1E31D8-B4DA-43FA-BCDF-4DA69583E0DF}"/>
              </a:ext>
            </a:extLst>
          </p:cNvPr>
          <p:cNvSpPr txBox="1"/>
          <p:nvPr/>
        </p:nvSpPr>
        <p:spPr>
          <a:xfrm>
            <a:off x="6667720" y="4559968"/>
            <a:ext cx="4487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i="1" dirty="0"/>
              <a:t>Official Language: </a:t>
            </a:r>
            <a:r>
              <a:rPr lang="en-US" altLang="zh-CN" sz="3200" i="1" dirty="0">
                <a:solidFill>
                  <a:srgbClr val="FF0000"/>
                </a:solidFill>
              </a:rPr>
              <a:t>English</a:t>
            </a:r>
            <a:endParaRPr lang="zh-CN" altLang="en-US" sz="32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68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19EDF1-816B-46B0-8F20-4C89366EF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Especially in Software Development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84A62E-C968-4A43-A594-3C4245AF66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Manifests as </a:t>
            </a:r>
            <a:r>
              <a:rPr lang="en-US" altLang="zh-CN" dirty="0">
                <a:solidFill>
                  <a:srgbClr val="FF0000"/>
                </a:solidFill>
              </a:rPr>
              <a:t>difficult problems </a:t>
            </a:r>
            <a:r>
              <a:rPr lang="en-US" altLang="zh-CN" dirty="0"/>
              <a:t>in coordination and control of software development</a:t>
            </a:r>
          </a:p>
          <a:p>
            <a:pPr lvl="1"/>
            <a:r>
              <a:rPr lang="en-US" altLang="zh-CN" dirty="0"/>
              <a:t>To establish requirements (eliciting, understanding, negotiating)</a:t>
            </a:r>
          </a:p>
          <a:p>
            <a:pPr lvl="1"/>
            <a:r>
              <a:rPr lang="en-US" altLang="zh-CN" dirty="0"/>
              <a:t>To effectively distribute work</a:t>
            </a:r>
          </a:p>
          <a:p>
            <a:pPr lvl="1"/>
            <a:r>
              <a:rPr lang="en-US" altLang="zh-CN" dirty="0"/>
              <a:t>To detect and correct conflicting assumptions</a:t>
            </a:r>
          </a:p>
          <a:p>
            <a:pPr lvl="1"/>
            <a:r>
              <a:rPr lang="en-US" altLang="zh-CN" dirty="0"/>
              <a:t>To detect and correct slips in schedule</a:t>
            </a:r>
          </a:p>
          <a:p>
            <a:pPr lvl="1"/>
            <a:r>
              <a:rPr lang="en-US" altLang="zh-CN" dirty="0"/>
              <a:t>To manage change (especially requirements)</a:t>
            </a:r>
          </a:p>
          <a:p>
            <a:pPr lvl="1"/>
            <a:r>
              <a:rPr lang="en-US" altLang="zh-CN" dirty="0"/>
              <a:t>To manage development resources (schedule, personnel, budget)</a:t>
            </a:r>
          </a:p>
          <a:p>
            <a:r>
              <a:rPr lang="en-US" altLang="zh-CN" dirty="0"/>
              <a:t>Similar to traditional SE problems, but </a:t>
            </a:r>
            <a:r>
              <a:rPr lang="en-US" altLang="zh-CN" dirty="0">
                <a:solidFill>
                  <a:srgbClr val="FF0000"/>
                </a:solidFill>
              </a:rPr>
              <a:t>more difficult</a:t>
            </a:r>
          </a:p>
          <a:p>
            <a:pPr lvl="1"/>
            <a:r>
              <a:rPr lang="en-US" altLang="zh-CN" dirty="0"/>
              <a:t>Work takes longer</a:t>
            </a:r>
          </a:p>
          <a:p>
            <a:pPr lvl="2"/>
            <a:r>
              <a:rPr lang="en-US" altLang="zh-CN" dirty="0"/>
              <a:t>Inter-site changes may take 2.5 times as long as intra-site changes</a:t>
            </a:r>
          </a:p>
          <a:p>
            <a:pPr lvl="2"/>
            <a:r>
              <a:rPr lang="en-US" altLang="zh-CN" dirty="0"/>
              <a:t>(See </a:t>
            </a:r>
            <a:r>
              <a:rPr lang="en-US" altLang="zh-CN" dirty="0" err="1"/>
              <a:t>Herbsleb</a:t>
            </a:r>
            <a:r>
              <a:rPr lang="en-US" altLang="zh-CN" dirty="0"/>
              <a:t>, </a:t>
            </a:r>
            <a:r>
              <a:rPr lang="en-US" altLang="zh-CN" dirty="0" err="1"/>
              <a:t>Mockus</a:t>
            </a:r>
            <a:r>
              <a:rPr lang="en-US" altLang="zh-CN" dirty="0"/>
              <a:t>; An Empirical Study of Speed and Communication in Globally Distributed Software Development)</a:t>
            </a:r>
          </a:p>
          <a:p>
            <a:pPr lvl="1"/>
            <a:r>
              <a:rPr lang="en-US" altLang="zh-CN" dirty="0"/>
              <a:t>Requires more effort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BE7A084-EBB9-44BB-B9C5-2A53B564E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6EEAD4C-CE5F-459B-94EC-4EBAF18111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919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BB8742-09B0-46BA-82A6-EACD57E5BD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Risks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80622E-B1F6-4EC0-8BF0-7E5FAC2332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Building the </a:t>
            </a:r>
            <a:r>
              <a:rPr lang="en-US" altLang="zh-CN" dirty="0">
                <a:solidFill>
                  <a:srgbClr val="FF0000"/>
                </a:solidFill>
              </a:rPr>
              <a:t>correct</a:t>
            </a:r>
            <a:r>
              <a:rPr lang="en-US" altLang="zh-CN" dirty="0"/>
              <a:t> software (behavior or qualities)</a:t>
            </a:r>
          </a:p>
          <a:p>
            <a:pPr lvl="1"/>
            <a:r>
              <a:rPr lang="en-US" altLang="zh-CN" dirty="0"/>
              <a:t>Fully understand (or misunderstand) the </a:t>
            </a:r>
            <a:r>
              <a:rPr lang="en-US" altLang="zh-CN" dirty="0">
                <a:solidFill>
                  <a:srgbClr val="FF0000"/>
                </a:solidFill>
              </a:rPr>
              <a:t>requirements</a:t>
            </a:r>
          </a:p>
          <a:p>
            <a:pPr lvl="2"/>
            <a:r>
              <a:rPr lang="en-US" altLang="zh-CN" dirty="0"/>
              <a:t>Developers build the wrong thing</a:t>
            </a:r>
          </a:p>
          <a:p>
            <a:pPr lvl="2"/>
            <a:r>
              <a:rPr lang="en-US" altLang="zh-CN" dirty="0"/>
              <a:t>Inadequate verification, validation</a:t>
            </a:r>
          </a:p>
          <a:p>
            <a:pPr lvl="1"/>
            <a:r>
              <a:rPr lang="en-US" altLang="zh-CN" dirty="0"/>
              <a:t>To decompose the work into </a:t>
            </a:r>
            <a:r>
              <a:rPr lang="en-US" altLang="zh-CN" dirty="0">
                <a:solidFill>
                  <a:srgbClr val="FF0000"/>
                </a:solidFill>
              </a:rPr>
              <a:t>assignments</a:t>
            </a:r>
            <a:r>
              <a:rPr lang="en-US" altLang="zh-CN" dirty="0"/>
              <a:t> that together address behavioral and developmental goals</a:t>
            </a:r>
          </a:p>
          <a:p>
            <a:pPr lvl="1"/>
            <a:r>
              <a:rPr lang="en-US" altLang="zh-CN" dirty="0"/>
              <a:t>To ensure each team builds what is </a:t>
            </a:r>
            <a:r>
              <a:rPr lang="en-US" altLang="zh-CN" dirty="0">
                <a:solidFill>
                  <a:srgbClr val="FF0000"/>
                </a:solidFill>
              </a:rPr>
              <a:t>needed</a:t>
            </a:r>
            <a:r>
              <a:rPr lang="en-US" altLang="zh-CN" dirty="0"/>
              <a:t> by the others (interaction, group play)</a:t>
            </a:r>
          </a:p>
          <a:p>
            <a:r>
              <a:rPr lang="en-US" altLang="zh-CN" dirty="0"/>
              <a:t>Project </a:t>
            </a:r>
            <a:r>
              <a:rPr lang="en-US" altLang="zh-CN" dirty="0">
                <a:solidFill>
                  <a:srgbClr val="FF0000"/>
                </a:solidFill>
              </a:rPr>
              <a:t>management</a:t>
            </a:r>
            <a:r>
              <a:rPr lang="en-US" altLang="zh-CN" dirty="0"/>
              <a:t>(budget, schedule, personnel)</a:t>
            </a:r>
          </a:p>
          <a:p>
            <a:pPr lvl="1"/>
            <a:r>
              <a:rPr lang="en-US" altLang="zh-CN" dirty="0"/>
              <a:t>Balancing workload, skills across sites to </a:t>
            </a:r>
            <a:r>
              <a:rPr lang="en-US" altLang="zh-CN" dirty="0">
                <a:solidFill>
                  <a:srgbClr val="FF0000"/>
                </a:solidFill>
              </a:rPr>
              <a:t>meet </a:t>
            </a:r>
            <a:r>
              <a:rPr lang="en-US" altLang="zh-CN" dirty="0"/>
              <a:t>developmental and quality goals</a:t>
            </a:r>
          </a:p>
          <a:p>
            <a:pPr lvl="1"/>
            <a:r>
              <a:rPr lang="en-US" altLang="zh-CN" dirty="0"/>
              <a:t>Developing </a:t>
            </a:r>
            <a:r>
              <a:rPr lang="en-US" altLang="zh-CN" dirty="0">
                <a:solidFill>
                  <a:srgbClr val="FF0000"/>
                </a:solidFill>
              </a:rPr>
              <a:t>common </a:t>
            </a:r>
            <a:r>
              <a:rPr lang="en-US" altLang="zh-CN" dirty="0"/>
              <a:t>understanding of who should be developing what in which timeframe</a:t>
            </a:r>
          </a:p>
          <a:p>
            <a:r>
              <a:rPr lang="en-US" altLang="zh-CN" dirty="0"/>
              <a:t>We will examine the risks in detail as we develop projects (not only here in DSD)</a:t>
            </a:r>
          </a:p>
          <a:p>
            <a:r>
              <a:rPr lang="en-US" altLang="zh-CN" dirty="0">
                <a:solidFill>
                  <a:srgbClr val="FF0000"/>
                </a:solidFill>
              </a:rPr>
              <a:t>Fundamental</a:t>
            </a:r>
            <a:r>
              <a:rPr lang="en-US" altLang="zh-CN" dirty="0"/>
              <a:t> issue is how to mitigate DSD risks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BA53BDB-EC16-48C3-BFC1-BAF3B4F8D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6147002-1229-4E66-8870-1FDCA22F59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0960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9D92E9-473D-4BCC-99F6-50C5B25E1B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About Previous DSD in JLU</a:t>
            </a: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C6AE9FDB-86C5-43E0-81A0-3B50238B9B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24" b="17701"/>
          <a:stretch/>
        </p:blipFill>
        <p:spPr>
          <a:xfrm>
            <a:off x="652005" y="1780224"/>
            <a:ext cx="5217697" cy="2334578"/>
          </a:xfrm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F9679C2-890C-48F0-9BBD-98E72FE26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C5CDC7F-DB7C-4DC9-9126-AB6A56799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0C043F7-A623-4E71-9940-E1DA2BA4A6E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31" b="23167"/>
          <a:stretch/>
        </p:blipFill>
        <p:spPr>
          <a:xfrm>
            <a:off x="6306649" y="1794512"/>
            <a:ext cx="5087988" cy="216686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44F5FAF-5A22-4773-AABF-E2DD580317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02" y="3731083"/>
            <a:ext cx="3488887" cy="26112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8842DA1-2727-4C79-86E0-69915C5506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7276" y="3731083"/>
            <a:ext cx="3497447" cy="26176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2840316B-4514-438C-A3B8-456F0A29B7D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1670" y="3724676"/>
            <a:ext cx="3497447" cy="261763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565606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6D7145-D114-4231-A947-1A7C9A81D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Grades in Spring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FBF2CFF-9A48-4FC9-A8E9-3AF07ADE2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11100B4-F520-4E68-811E-2B4EA4A6F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13</a:t>
            </a:fld>
            <a:endParaRPr lang="zh-CN" altLang="en-US"/>
          </a:p>
        </p:txBody>
      </p: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B640BCE6-625D-454C-939A-E39F5DF4FD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759328"/>
              </p:ext>
            </p:extLst>
          </p:nvPr>
        </p:nvGraphicFramePr>
        <p:xfrm>
          <a:off x="1402080" y="1894868"/>
          <a:ext cx="9753600" cy="440740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71990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C4E4792-595D-491D-9004-E0031E564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FC3B6AE-AEED-40A5-A6B5-E3CA7AF88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E63EDE2-9950-442C-8874-1F5F4C8A25E9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What do you expect from this course?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D3B7CF3-6C6D-42D6-9DAC-7ED2BFAD38F4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2438400" y="27860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Pass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B9A99D5-45DB-4708-BFF1-2AD66F193C40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438400" y="34718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Experience in Practical SE Project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A5ECAC4-53E6-4477-9568-155244F68EE0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438400" y="41576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Experience in International Communication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DFBD523-52C4-44F1-A6C9-27AC1D654A51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438400" y="48434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Nothing Special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8C23772-65AE-4DB0-A2C3-2F4BF57FA9CD}"/>
              </a:ext>
            </a:extLst>
          </p:cNvPr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571625" y="2850356"/>
            <a:ext cx="514350" cy="514350"/>
          </a:xfrm>
          <a:prstGeom prst="rect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D53C06B-2A2A-48E7-B20F-59B8FD8AEC97}"/>
              </a:ext>
            </a:extLst>
          </p:cNvPr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571625" y="3536156"/>
            <a:ext cx="514350" cy="514350"/>
          </a:xfrm>
          <a:prstGeom prst="rect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CF86EDB-89A8-4F97-A5FE-517CD3816CFC}"/>
              </a:ext>
            </a:extLst>
          </p:cNvPr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571625" y="4221956"/>
            <a:ext cx="514350" cy="514350"/>
          </a:xfrm>
          <a:prstGeom prst="rect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9ED96EE-92A3-4D7A-8FF8-AB803190334F}"/>
              </a:ext>
            </a:extLst>
          </p:cNvPr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571625" y="4907756"/>
            <a:ext cx="514350" cy="514350"/>
          </a:xfrm>
          <a:prstGeom prst="rect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8729545C-0DC2-4881-AC66-3E8D66AA7847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Submit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0DC28AA8-E60A-4E9D-BDC6-00C2D7243759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2438400" y="5529263"/>
            <a:ext cx="8534400" cy="642938"/>
          </a:xfrm>
          <a:prstGeom prst="rect">
            <a:avLst/>
          </a:prstGeom>
          <a:noFill/>
        </p:spPr>
        <p:txBody>
          <a:bodyPr vert="horz" rtlCol="0" anchor="ctr" anchorCtr="0">
            <a:noAutofit/>
          </a:bodyPr>
          <a:lstStyle/>
          <a:p>
            <a:r>
              <a:rPr 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Other Expectation to Be Specified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84B51A8-6F04-4A1D-AF0F-78CD8923C92B}"/>
              </a:ext>
            </a:extLst>
          </p:cNvPr>
          <p:cNvSpPr>
            <a:spLocks noChangeAspect="1"/>
          </p:cNvSpPr>
          <p:nvPr>
            <p:custDataLst>
              <p:tags r:id="rId13"/>
            </p:custDataLst>
          </p:nvPr>
        </p:nvSpPr>
        <p:spPr>
          <a:xfrm>
            <a:off x="1571625" y="5593556"/>
            <a:ext cx="514350" cy="514350"/>
          </a:xfrm>
          <a:prstGeom prst="rect">
            <a:avLst/>
          </a:prstGeom>
          <a:solidFill>
            <a:srgbClr val="808080"/>
          </a:solidFill>
          <a:ln w="127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E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23EA2A3D-533C-407E-AE44-1B9D5CF2AB2F}"/>
              </a:ext>
            </a:extLst>
          </p:cNvPr>
          <p:cNvGrpSpPr/>
          <p:nvPr>
            <p:custDataLst>
              <p:tags r:id="rId14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18" name="TitleBackground">
              <a:extLst>
                <a:ext uri="{FF2B5EF4-FFF2-40B4-BE49-F238E27FC236}">
                  <a16:creationId xmlns:a16="http://schemas.microsoft.com/office/drawing/2014/main" id="{0C31478D-D5A6-4CC9-8E60-577A185FC1AF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587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15875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ColorBlock">
              <a:extLst>
                <a:ext uri="{FF2B5EF4-FFF2-40B4-BE49-F238E27FC236}">
                  <a16:creationId xmlns:a16="http://schemas.microsoft.com/office/drawing/2014/main" id="{ECC62B6E-B5C5-4407-B8A7-2C5076DB24ED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587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15875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ypeText">
              <a:extLst>
                <a:ext uri="{FF2B5EF4-FFF2-40B4-BE49-F238E27FC236}">
                  <a16:creationId xmlns:a16="http://schemas.microsoft.com/office/drawing/2014/main" id="{5B160653-EC7A-4B56-8B91-1AD08EA711D5}"/>
                </a:ext>
              </a:extLst>
            </p:cNvPr>
            <p:cNvSpPr txBox="1"/>
            <p:nvPr>
              <p:custDataLst>
                <p:tags r:id="rId18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Poll</a:t>
              </a:r>
            </a:p>
          </p:txBody>
        </p:sp>
        <p:sp>
          <p:nvSpPr>
            <p:cNvPr id="21" name="TipText">
              <a:extLst>
                <a:ext uri="{FF2B5EF4-FFF2-40B4-BE49-F238E27FC236}">
                  <a16:creationId xmlns:a16="http://schemas.microsoft.com/office/drawing/2014/main" id="{E265A24D-EF7A-4594-A679-20DC613BED28}"/>
                </a:ext>
              </a:extLst>
            </p:cNvPr>
            <p:cNvSpPr txBox="1"/>
            <p:nvPr>
              <p:custDataLst>
                <p:tags r:id="rId19"/>
              </p:custDataLst>
            </p:nvPr>
          </p:nvSpPr>
          <p:spPr>
            <a:xfrm>
              <a:off x="1143000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sz="14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2 answer(s) at most</a:t>
              </a: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82616D57-4C42-4EA4-B16E-10269E36810D}"/>
              </a:ext>
            </a:extLst>
          </p:cNvPr>
          <p:cNvPicPr>
            <a:picLocks/>
          </p:cNvPicPr>
          <p:nvPr>
            <p:custDataLst>
              <p:tags r:id="rId15"/>
            </p:custDataLst>
          </p:nvPr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731344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脚占位符 1">
            <a:extLst>
              <a:ext uri="{FF2B5EF4-FFF2-40B4-BE49-F238E27FC236}">
                <a16:creationId xmlns:a16="http://schemas.microsoft.com/office/drawing/2014/main" id="{6E63EB74-DC40-463B-AA47-9E4BC3511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D272877E-4643-4792-B6B6-753F19C31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5D5403E-5FC1-4D45-ACA5-BA2F36093773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What do you expect else from the previous slide?</a:t>
            </a:r>
          </a:p>
          <a:p>
            <a:r>
              <a:rPr lang="en-US" sz="2600" dirty="0">
                <a:solidFill>
                  <a:srgbClr val="639EF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 [Blank 1]</a:t>
            </a:r>
            <a:r>
              <a:rPr 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 </a:t>
            </a:r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470E19B9-87E0-4E50-812B-3D1ECF5A717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Answer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AF08F40-FFBD-4D55-99EF-F9545824FDC8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5727383"/>
            <a:ext cx="12192000" cy="487680"/>
          </a:xfrm>
          <a:prstGeom prst="rect">
            <a:avLst/>
          </a:prstGeom>
          <a:solidFill>
            <a:srgbClr val="FBFAEF"/>
          </a:solidFill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rtlCol="0" anchor="ctr" anchorCtr="1">
            <a:noAutofit/>
          </a:bodyPr>
          <a:lstStyle/>
          <a:p>
            <a:r>
              <a:rPr lang="en-US" sz="16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Spot Dictation is only supported on Version 3.0 or newer.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E01F36B-65C1-4CBA-BFB0-EAB22BAB4F7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1219200" y="635000"/>
            <a:ext cx="9753600" cy="487680"/>
          </a:xfrm>
          <a:prstGeom prst="rect">
            <a:avLst/>
          </a:prstGeom>
          <a:solidFill>
            <a:srgbClr val="FBFAEF">
              <a:alpha val="90000"/>
            </a:srgbClr>
          </a:solidFill>
        </p:spPr>
        <p:txBody>
          <a:bodyPr vert="horz" wrap="none" rtlCol="0" anchor="ctr" anchorCtr="1">
            <a:noAutofit/>
          </a:bodyPr>
          <a:lstStyle/>
          <a:p>
            <a:r>
              <a:rPr lang="en-US" sz="16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No answer，press the setting on the right side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C4FA0553-D9FC-455F-B28E-B99224619675}"/>
              </a:ext>
            </a:extLst>
          </p:cNvPr>
          <p:cNvGrpSpPr/>
          <p:nvPr>
            <p:custDataLst>
              <p:tags r:id="rId6"/>
            </p:custDataLst>
          </p:nvPr>
        </p:nvGrpSpPr>
        <p:grpSpPr>
          <a:xfrm>
            <a:off x="0" y="0"/>
            <a:ext cx="12192000" cy="635000"/>
            <a:chOff x="0" y="0"/>
            <a:chExt cx="12192000" cy="635000"/>
          </a:xfrm>
        </p:grpSpPr>
        <p:sp>
          <p:nvSpPr>
            <p:cNvPr id="8" name="TitleBackground">
              <a:extLst>
                <a:ext uri="{FF2B5EF4-FFF2-40B4-BE49-F238E27FC236}">
                  <a16:creationId xmlns:a16="http://schemas.microsoft.com/office/drawing/2014/main" id="{725CAA8C-A8ED-4A4C-BB34-290456634916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587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15875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ColorBlock">
              <a:extLst>
                <a:ext uri="{FF2B5EF4-FFF2-40B4-BE49-F238E27FC236}">
                  <a16:creationId xmlns:a16="http://schemas.microsoft.com/office/drawing/2014/main" id="{969C3083-E68B-4EA8-9E08-006EA477E9A3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587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15875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ypeText">
              <a:extLst>
                <a:ext uri="{FF2B5EF4-FFF2-40B4-BE49-F238E27FC236}">
                  <a16:creationId xmlns:a16="http://schemas.microsoft.com/office/drawing/2014/main" id="{4377B67A-EB46-49AA-B76F-EE1B367B408F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Fill the blank(s)</a:t>
              </a:r>
            </a:p>
          </p:txBody>
        </p:sp>
        <p:sp>
          <p:nvSpPr>
            <p:cNvPr id="11" name="TipText">
              <a:extLst>
                <a:ext uri="{FF2B5EF4-FFF2-40B4-BE49-F238E27FC236}">
                  <a16:creationId xmlns:a16="http://schemas.microsoft.com/office/drawing/2014/main" id="{A2FC9EC3-D42C-468D-96F9-C12993410685}"/>
                </a:ext>
              </a:extLst>
            </p:cNvPr>
            <p:cNvSpPr txBox="1"/>
            <p:nvPr>
              <p:custDataLst>
                <p:tags r:id="rId11"/>
              </p:custDataLst>
            </p:nvPr>
          </p:nvSpPr>
          <p:spPr>
            <a:xfrm>
              <a:off x="2159318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sz="14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Points: 1</a:t>
              </a: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29B33014-9D5E-4DB9-A69C-06F8DA123B91}"/>
              </a:ext>
            </a:extLst>
          </p:cNvPr>
          <p:cNvPicPr>
            <a:picLocks/>
          </p:cNvPicPr>
          <p:nvPr>
            <p:custDataLst>
              <p:tags r:id="rId7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552733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E6E3AC-A7A8-450B-9C1E-A8DDB1055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143000" indent="-1143000">
              <a:buFont typeface="+mj-lt"/>
              <a:buAutoNum type="arabicPeriod" startAt="2"/>
            </a:pPr>
            <a:r>
              <a:rPr lang="en-US" altLang="zh-CN" dirty="0"/>
              <a:t>Basics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91FF1C-ED8C-44DF-AF27-F1E084C2551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numCol="2">
            <a:normAutofit/>
          </a:bodyPr>
          <a:lstStyle/>
          <a:p>
            <a:r>
              <a:rPr lang="en-US" altLang="zh-CN" dirty="0"/>
              <a:t>Repository</a:t>
            </a:r>
          </a:p>
          <a:p>
            <a:r>
              <a:rPr lang="en-US" altLang="zh-CN" dirty="0"/>
              <a:t>Prerequisite (Preference)</a:t>
            </a:r>
          </a:p>
          <a:p>
            <a:r>
              <a:rPr lang="en-US" altLang="zh-CN" dirty="0"/>
              <a:t>Channel</a:t>
            </a:r>
          </a:p>
          <a:p>
            <a:r>
              <a:rPr lang="en-US" altLang="zh-CN" dirty="0"/>
              <a:t>Calendar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54A9A0-42F6-4027-B672-3D9F89CF5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A87F305-E1C2-461A-9CE5-A5FD9E4A8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679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1D167B-6200-431C-8978-27AC9C893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Before everything:</a:t>
            </a:r>
            <a:br>
              <a:rPr lang="en-US" altLang="zh-CN" dirty="0"/>
            </a:br>
            <a:r>
              <a:rPr lang="en-US" altLang="zh-CN" dirty="0"/>
              <a:t>DSD is about the </a:t>
            </a:r>
            <a:br>
              <a:rPr lang="en-US" altLang="zh-CN" dirty="0"/>
            </a:br>
            <a:r>
              <a:rPr lang="en-US" altLang="zh-CN" dirty="0">
                <a:solidFill>
                  <a:srgbClr val="FF0000"/>
                </a:solidFill>
              </a:rPr>
              <a:t>freedom of </a:t>
            </a:r>
            <a:r>
              <a:rPr lang="en-US" altLang="zh-CN" b="1" i="1" dirty="0">
                <a:solidFill>
                  <a:srgbClr val="FF0000"/>
                </a:solidFill>
              </a:rPr>
              <a:t>conscience</a:t>
            </a:r>
            <a:endParaRPr lang="zh-CN" altLang="en-US" b="1" i="1" dirty="0">
              <a:solidFill>
                <a:srgbClr val="FF0000"/>
              </a:solidFill>
            </a:endParaRP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9E9A461-0550-4AA8-9E48-8B3DB1A193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zh-CN" altLang="en-US" sz="4000" b="1" cap="none" spc="0" dirty="0">
                <a:ln/>
                <a:solidFill>
                  <a:srgbClr val="00B0F0"/>
                </a:solidFill>
              </a:rPr>
              <a:t>良心活儿！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D5A106A-5BB7-4677-A2CF-33BECD5CA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B1CE142-504C-4A44-8254-1444BAFD59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264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BDC82BC-EF6E-46E1-A787-A06BAF926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Repository: GitHub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232C3818-CDCD-47C6-9A03-D3F189B946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</a:p>
          <a:p>
            <a:pPr lvl="1"/>
            <a:r>
              <a:rPr lang="en-US" altLang="zh-CN" dirty="0"/>
              <a:t>GitHub Pages is a static site hosting service designed to host your personal, organization, or project pages directly from a GitHub repository. </a:t>
            </a:r>
            <a:r>
              <a:rPr lang="en-US" altLang="zh-CN" dirty="0">
                <a:hlinkClick r:id="rId2"/>
              </a:rPr>
              <a:t>Example…</a:t>
            </a:r>
            <a:endParaRPr lang="en-US" altLang="zh-CN" dirty="0"/>
          </a:p>
          <a:p>
            <a:r>
              <a:rPr lang="en-US" altLang="zh-CN" dirty="0"/>
              <a:t>Features</a:t>
            </a:r>
          </a:p>
          <a:p>
            <a:pPr lvl="1"/>
            <a:r>
              <a:rPr lang="en-US" altLang="zh-CN" dirty="0"/>
              <a:t>Https,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sensitive transactions, </a:t>
            </a:r>
            <a:r>
              <a:rPr lang="en-US" altLang="zh-CN" dirty="0">
                <a:hlinkClick r:id="rId3"/>
              </a:rPr>
              <a:t>GitHub Terms of Service</a:t>
            </a:r>
            <a:r>
              <a:rPr lang="en-US" altLang="zh-CN" dirty="0"/>
              <a:t>;</a:t>
            </a:r>
          </a:p>
          <a:p>
            <a:pPr lvl="1"/>
            <a:r>
              <a:rPr lang="en-US" altLang="zh-CN" dirty="0"/>
              <a:t>Limits</a:t>
            </a:r>
          </a:p>
          <a:p>
            <a:pPr lvl="2"/>
            <a:r>
              <a:rPr lang="en-US" altLang="zh-CN" dirty="0"/>
              <a:t>Space: 1GB</a:t>
            </a:r>
          </a:p>
          <a:p>
            <a:pPr lvl="2"/>
            <a:r>
              <a:rPr lang="en-US" altLang="zh-CN" dirty="0"/>
              <a:t>Bandwidth: 100GB/month, 10 builds/hour</a:t>
            </a:r>
          </a:p>
          <a:p>
            <a:r>
              <a:rPr lang="en-US" altLang="zh-CN" dirty="0"/>
              <a:t>How</a:t>
            </a:r>
          </a:p>
          <a:p>
            <a:pPr lvl="1"/>
            <a:r>
              <a:rPr lang="en-US" altLang="zh-CN" dirty="0"/>
              <a:t>git commands</a:t>
            </a:r>
          </a:p>
          <a:p>
            <a:pPr lvl="1"/>
            <a:r>
              <a:rPr lang="en-US" altLang="zh-CN" dirty="0"/>
              <a:t>GitHub desktop/git bash/git </a:t>
            </a:r>
            <a:r>
              <a:rPr lang="en-US" altLang="zh-CN" dirty="0" err="1"/>
              <a:t>gui</a:t>
            </a:r>
            <a:r>
              <a:rPr lang="en-US" altLang="zh-CN" dirty="0"/>
              <a:t>/…</a:t>
            </a:r>
          </a:p>
          <a:p>
            <a:pPr lvl="1"/>
            <a:r>
              <a:rPr lang="en-US" altLang="zh-CN" dirty="0"/>
              <a:t>Vim/sublime/notepad/…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80D8CA5-9473-4B43-AA65-EA63D55673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27ED63E-3EB6-4241-8CCB-3B5146099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3125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491A5E-0CE6-43D3-AA0E-3A44ACD5F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Prerequisite (Preference)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B8D60B-4AE8-4F54-9A52-C1A83CDE17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r>
              <a:rPr lang="en-US" altLang="zh-CN" dirty="0"/>
              <a:t>Software Engineering Knowledge</a:t>
            </a:r>
          </a:p>
          <a:p>
            <a:pPr lvl="1"/>
            <a:r>
              <a:rPr lang="en-US" altLang="zh-CN" dirty="0"/>
              <a:t>Resource Control</a:t>
            </a:r>
          </a:p>
          <a:p>
            <a:pPr lvl="2"/>
            <a:r>
              <a:rPr lang="en-US" altLang="zh-CN" dirty="0"/>
              <a:t>Tool (Github.com, WeChat group)</a:t>
            </a:r>
          </a:p>
          <a:p>
            <a:pPr lvl="2"/>
            <a:r>
              <a:rPr lang="en-US" altLang="zh-CN" dirty="0"/>
              <a:t>Format (template, deliverable)</a:t>
            </a:r>
          </a:p>
          <a:p>
            <a:pPr lvl="1"/>
            <a:r>
              <a:rPr lang="en-US" altLang="zh-CN" dirty="0"/>
              <a:t>Software Architecture</a:t>
            </a:r>
          </a:p>
          <a:p>
            <a:pPr lvl="2"/>
            <a:r>
              <a:rPr lang="en-US" altLang="zh-CN" dirty="0"/>
              <a:t>Process (stages of development)</a:t>
            </a:r>
          </a:p>
          <a:p>
            <a:pPr lvl="2"/>
            <a:r>
              <a:rPr lang="en-US" altLang="zh-CN" dirty="0"/>
              <a:t>Architecture (module division)</a:t>
            </a:r>
          </a:p>
          <a:p>
            <a:pPr lvl="1"/>
            <a:r>
              <a:rPr lang="en-US" altLang="zh-CN" dirty="0"/>
              <a:t>Software Pattern</a:t>
            </a:r>
          </a:p>
          <a:p>
            <a:pPr lvl="2"/>
            <a:r>
              <a:rPr lang="en-US" altLang="zh-CN" dirty="0"/>
              <a:t>Spiral</a:t>
            </a:r>
          </a:p>
          <a:p>
            <a:pPr lvl="2"/>
            <a:r>
              <a:rPr lang="en-US" altLang="zh-CN" dirty="0"/>
              <a:t>Iteration</a:t>
            </a:r>
          </a:p>
          <a:p>
            <a:pPr lvl="1"/>
            <a:r>
              <a:rPr lang="en-US" altLang="zh-CN" dirty="0"/>
              <a:t>UML</a:t>
            </a:r>
          </a:p>
          <a:p>
            <a:pPr lvl="2"/>
            <a:r>
              <a:rPr lang="en-US" altLang="zh-CN" dirty="0"/>
              <a:t>Use case, state transition, component, …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190ED7B-5D4C-484D-B0EB-863C38032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B08A7A6-17DE-4AA5-B29F-D8004F42D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19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FAE0D81-13E5-4860-8763-97C67615A6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8180" y="1923353"/>
            <a:ext cx="4656540" cy="3540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608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AFEE34-D4D6-468D-A34E-BDBB6A76C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B97CE2-0016-45EE-8915-4B63C06C4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numCol="2">
            <a:normAutofit/>
          </a:bodyPr>
          <a:lstStyle/>
          <a:p>
            <a:pPr marL="514350" indent="-514350" algn="l">
              <a:buFont typeface="+mj-lt"/>
              <a:buAutoNum type="arabicPeriod"/>
            </a:pPr>
            <a:r>
              <a:rPr lang="en-US" altLang="zh-CN" dirty="0"/>
              <a:t>Introduction to DSD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altLang="zh-CN" dirty="0"/>
              <a:t>Basics</a:t>
            </a:r>
            <a:endParaRPr lang="zh-CN" altLang="en-US" dirty="0"/>
          </a:p>
          <a:p>
            <a:pPr marL="514350" indent="-514350" algn="l">
              <a:buFont typeface="+mj-lt"/>
              <a:buAutoNum type="arabicPeriod"/>
            </a:pPr>
            <a:r>
              <a:rPr lang="en-US" altLang="zh-CN" dirty="0"/>
              <a:t>Project Description</a:t>
            </a:r>
          </a:p>
          <a:p>
            <a:pPr marL="514350" indent="-514350" algn="l">
              <a:buFont typeface="+mj-lt"/>
              <a:buAutoNum type="arabicPeriod"/>
            </a:pPr>
            <a:r>
              <a:rPr lang="en-US" altLang="zh-CN" dirty="0"/>
              <a:t>Teams &amp; Roles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1874072-A2ED-436E-BDB3-6AB4C1AB3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035482-1EB7-43B3-8958-689782718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26536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205226-5E81-4E43-B242-611F582EF9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Channel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ED1A94-2587-4A56-9088-7D274371E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trike="sngStrike" dirty="0"/>
              <a:t>QQ group (Course administration)</a:t>
            </a:r>
          </a:p>
          <a:p>
            <a:r>
              <a:rPr lang="en-US" altLang="zh-CN" dirty="0"/>
              <a:t>WeChat group (International discussion)</a:t>
            </a:r>
          </a:p>
          <a:p>
            <a:r>
              <a:rPr lang="en-US" altLang="zh-CN" dirty="0" err="1"/>
              <a:t>RainClass</a:t>
            </a:r>
            <a:r>
              <a:rPr lang="en-US" altLang="zh-CN" dirty="0"/>
              <a:t> (slides, assignment, survey)</a:t>
            </a:r>
          </a:p>
          <a:p>
            <a:r>
              <a:rPr lang="en-US" altLang="zh-CN" strike="sngStrike" dirty="0" err="1"/>
              <a:t>WeMeet</a:t>
            </a:r>
            <a:r>
              <a:rPr lang="en-US" altLang="zh-CN" strike="sngStrike" dirty="0"/>
              <a:t> (lecture live broadcasting)</a:t>
            </a:r>
          </a:p>
          <a:p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EBEA3DB-08AB-49C9-9A22-99F1AE6DD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570BF3C-44E9-4C24-9087-CA74C657E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20</a:t>
            </a:fld>
            <a:endParaRPr lang="zh-CN" altLang="en-US"/>
          </a:p>
        </p:txBody>
      </p:sp>
      <p:pic>
        <p:nvPicPr>
          <p:cNvPr id="7" name="92412733646e467b3cc4e83088460933">
            <a:hlinkClick r:id="" action="ppaction://media"/>
            <a:extLst>
              <a:ext uri="{FF2B5EF4-FFF2-40B4-BE49-F238E27FC236}">
                <a16:creationId xmlns:a16="http://schemas.microsoft.com/office/drawing/2014/main" id="{5F3FF716-1465-4787-BB01-8E2949CBDB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02002" y="1845734"/>
            <a:ext cx="2353678" cy="415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99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48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6A3990-20BB-478E-A0D4-A61B9FB42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hlinkClick r:id="rId2" action="ppaction://hlinkfile"/>
              </a:rPr>
              <a:t>Calendar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0A62A5-CE40-41C6-A36D-90725B567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Holiday</a:t>
            </a:r>
          </a:p>
          <a:p>
            <a:r>
              <a:rPr lang="en-US" altLang="zh-CN" dirty="0"/>
              <a:t>Deadline</a:t>
            </a:r>
          </a:p>
          <a:p>
            <a:r>
              <a:rPr lang="en-US" altLang="zh-CN" dirty="0"/>
              <a:t>All-Sites-Meeting</a:t>
            </a:r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82D5078-F717-4CD1-B3E0-23FBE00C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6DF8912-DC96-4C68-BD27-09D0E4441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21</a:t>
            </a:fld>
            <a:endParaRPr lang="zh-CN" altLang="en-US"/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2776C4D9-A534-425C-AE73-638EC091D8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0137801"/>
              </p:ext>
            </p:extLst>
          </p:nvPr>
        </p:nvGraphicFramePr>
        <p:xfrm>
          <a:off x="3633704" y="2201782"/>
          <a:ext cx="7904582" cy="3528840"/>
        </p:xfrm>
        <a:graphic>
          <a:graphicData uri="http://schemas.openxmlformats.org/drawingml/2006/table">
            <a:tbl>
              <a:tblPr/>
              <a:tblGrid>
                <a:gridCol w="1129226">
                  <a:extLst>
                    <a:ext uri="{9D8B030D-6E8A-4147-A177-3AD203B41FA5}">
                      <a16:colId xmlns:a16="http://schemas.microsoft.com/office/drawing/2014/main" val="3186578473"/>
                    </a:ext>
                  </a:extLst>
                </a:gridCol>
                <a:gridCol w="1129226">
                  <a:extLst>
                    <a:ext uri="{9D8B030D-6E8A-4147-A177-3AD203B41FA5}">
                      <a16:colId xmlns:a16="http://schemas.microsoft.com/office/drawing/2014/main" val="3778460170"/>
                    </a:ext>
                  </a:extLst>
                </a:gridCol>
                <a:gridCol w="1129226">
                  <a:extLst>
                    <a:ext uri="{9D8B030D-6E8A-4147-A177-3AD203B41FA5}">
                      <a16:colId xmlns:a16="http://schemas.microsoft.com/office/drawing/2014/main" val="1385407294"/>
                    </a:ext>
                  </a:extLst>
                </a:gridCol>
                <a:gridCol w="1129226">
                  <a:extLst>
                    <a:ext uri="{9D8B030D-6E8A-4147-A177-3AD203B41FA5}">
                      <a16:colId xmlns:a16="http://schemas.microsoft.com/office/drawing/2014/main" val="3609791924"/>
                    </a:ext>
                  </a:extLst>
                </a:gridCol>
                <a:gridCol w="1129226">
                  <a:extLst>
                    <a:ext uri="{9D8B030D-6E8A-4147-A177-3AD203B41FA5}">
                      <a16:colId xmlns:a16="http://schemas.microsoft.com/office/drawing/2014/main" val="2011893546"/>
                    </a:ext>
                  </a:extLst>
                </a:gridCol>
                <a:gridCol w="1129226">
                  <a:extLst>
                    <a:ext uri="{9D8B030D-6E8A-4147-A177-3AD203B41FA5}">
                      <a16:colId xmlns:a16="http://schemas.microsoft.com/office/drawing/2014/main" val="4265758989"/>
                    </a:ext>
                  </a:extLst>
                </a:gridCol>
                <a:gridCol w="1129226">
                  <a:extLst>
                    <a:ext uri="{9D8B030D-6E8A-4147-A177-3AD203B41FA5}">
                      <a16:colId xmlns:a16="http://schemas.microsoft.com/office/drawing/2014/main" val="3186452811"/>
                    </a:ext>
                  </a:extLst>
                </a:gridCol>
              </a:tblGrid>
              <a:tr h="3528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 Sept. 6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7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9555648"/>
                  </a:ext>
                </a:extLst>
              </a:tr>
              <a:tr h="3528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13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14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15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17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19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8362094"/>
                  </a:ext>
                </a:extLst>
              </a:tr>
              <a:tr h="3528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21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22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24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535285"/>
                  </a:ext>
                </a:extLst>
              </a:tr>
              <a:tr h="3528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28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29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Oct. 1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6594708"/>
                  </a:ext>
                </a:extLst>
              </a:tr>
              <a:tr h="3528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8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856769"/>
                  </a:ext>
                </a:extLst>
              </a:tr>
              <a:tr h="3528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15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16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2951682"/>
                  </a:ext>
                </a:extLst>
              </a:tr>
              <a:tr h="3528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19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20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21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22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2970684"/>
                  </a:ext>
                </a:extLst>
              </a:tr>
              <a:tr h="3528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26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27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29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9786693"/>
                  </a:ext>
                </a:extLst>
              </a:tr>
              <a:tr h="3528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Nov. 1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2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3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4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5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6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8055915"/>
                  </a:ext>
                </a:extLst>
              </a:tr>
              <a:tr h="352884"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9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10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11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12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800" b="0" i="0" u="none" strike="noStrike">
                          <a:effectLst/>
                          <a:latin typeface="Arial" panose="020B0604020202020204" pitchFamily="34" charset="0"/>
                        </a:rPr>
                        <a:t>13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000" b="0" i="0" u="none" strike="noStrike" dirty="0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17644" marR="17644" marT="17644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92605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8099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6885A0-B142-4191-A2C6-33EC69E91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143000" indent="-1143000">
              <a:buFont typeface="+mj-lt"/>
              <a:buAutoNum type="arabicPeriod" startAt="3"/>
            </a:pPr>
            <a:r>
              <a:rPr lang="en-US" altLang="zh-CN" dirty="0"/>
              <a:t>Project Description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C001FC-7D11-4DEE-9782-FA36BAFDAD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Project proposals</a:t>
            </a:r>
          </a:p>
          <a:p>
            <a:r>
              <a:rPr lang="en-US" altLang="zh-CN" dirty="0"/>
              <a:t>Extensions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2CC4574-0C9B-4B22-B70C-26A071E84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72EBB8A-5B27-4E77-9A1B-E8B74B3D9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7932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DF93EE28-2E6D-48C4-A9DC-C5CC6D7577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Project Proposals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FF0005A-053A-474D-A89F-3CBEA10C4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1. Indoor Positioning via Wi-Fi Finger Print</a:t>
            </a:r>
          </a:p>
          <a:p>
            <a:pPr marL="0" indent="0">
              <a:buNone/>
            </a:pPr>
            <a:r>
              <a:rPr lang="en-US" altLang="zh-CN" dirty="0"/>
              <a:t>2. Intelligent Light Control in Classrooms</a:t>
            </a:r>
          </a:p>
          <a:p>
            <a:pPr marL="0" indent="0">
              <a:buNone/>
            </a:pPr>
            <a:r>
              <a:rPr lang="en-US" altLang="zh-CN" dirty="0"/>
              <a:t>3. Scoliosis Detection via X-ray Photo Recognition</a:t>
            </a:r>
          </a:p>
          <a:p>
            <a:pPr marL="0" indent="0">
              <a:buNone/>
            </a:pPr>
            <a:r>
              <a:rPr lang="en-US" altLang="zh-CN" dirty="0"/>
              <a:t>4. Online Medicine Sales Management System</a:t>
            </a:r>
          </a:p>
          <a:p>
            <a:pPr marL="0" indent="0">
              <a:buNone/>
            </a:pPr>
            <a:r>
              <a:rPr lang="en-US" altLang="zh-CN" dirty="0"/>
              <a:t>5. Healthcare Information Integration Platform</a:t>
            </a:r>
          </a:p>
          <a:p>
            <a:pPr marL="0" indent="0">
              <a:buNone/>
            </a:pPr>
            <a:r>
              <a:rPr lang="en-US" altLang="zh-CN" dirty="0"/>
              <a:t>… 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8DE90ED-4528-4AAE-B3E6-B6814C51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57566D-2A2B-4EDB-A019-FAA29FAEF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4965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3E3841-F4BD-4B59-BA28-872028D2A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143000" indent="-1143000">
              <a:buFont typeface="+mj-lt"/>
              <a:buAutoNum type="arabicPeriod" startAt="4"/>
            </a:pPr>
            <a:r>
              <a:rPr lang="en-US" altLang="zh-CN" dirty="0"/>
              <a:t>Management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E626D18-6830-451C-8836-9D2E9529F4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 err="1">
                <a:hlinkClick r:id="rId2" action="ppaction://hlinkfile"/>
              </a:rPr>
              <a:t>CV_template</a:t>
            </a:r>
            <a:endParaRPr lang="en-US" altLang="zh-CN" dirty="0"/>
          </a:p>
          <a:p>
            <a:r>
              <a:rPr lang="en-US" altLang="zh-CN" dirty="0"/>
              <a:t>Portuguese Intelligence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0F78A9-1CF1-4EAE-BA21-BEB31AE94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A5EAB16-D1D1-4D49-9A66-0898C0AB2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565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7999509-4D61-400A-8968-99E2EBCC9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5B574DD-6F9E-4BAF-98C2-119B5CD19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25</a:t>
            </a:fld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127C80F-7B89-4734-A245-16B863438A91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016000" y="1637974"/>
            <a:ext cx="97536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What kind of roles do you know in a software project team, and what are the corresponding responsibilities?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4258D5AE-F769-4708-9D94-E6257CB2832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作答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A724EE9-F5C1-4455-B5C8-2520E0F46C1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5727383"/>
            <a:ext cx="12192000" cy="487680"/>
          </a:xfrm>
          <a:prstGeom prst="rect">
            <a:avLst/>
          </a:prstGeom>
          <a:solidFill>
            <a:srgbClr val="FBFAEF"/>
          </a:solidFill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rtlCol="0" anchor="ctr" anchorCtr="1">
            <a:noAutofit/>
          </a:bodyPr>
          <a:lstStyle/>
          <a:p>
            <a:r>
              <a:rPr lang="zh-CN" altLang="en-US" sz="16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正常使用主观题需</a:t>
            </a:r>
            <a:r>
              <a:rPr lang="en-US" altLang="zh-CN" sz="16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2.0</a:t>
            </a:r>
            <a:r>
              <a:rPr lang="zh-CN" altLang="en-US" sz="16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以上版本雨课堂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6BEC1F03-7CBE-419C-B46F-D6343F32D58B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0" y="0"/>
            <a:ext cx="9753600" cy="635000"/>
            <a:chOff x="0" y="0"/>
            <a:chExt cx="12192000" cy="635000"/>
          </a:xfrm>
        </p:grpSpPr>
        <p:sp>
          <p:nvSpPr>
            <p:cNvPr id="10" name="TitleBackground">
              <a:extLst>
                <a:ext uri="{FF2B5EF4-FFF2-40B4-BE49-F238E27FC236}">
                  <a16:creationId xmlns:a16="http://schemas.microsoft.com/office/drawing/2014/main" id="{0A317B16-2950-4871-B648-E23E64980E73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587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15875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ColorBlock">
              <a:extLst>
                <a:ext uri="{FF2B5EF4-FFF2-40B4-BE49-F238E27FC236}">
                  <a16:creationId xmlns:a16="http://schemas.microsoft.com/office/drawing/2014/main" id="{062674FF-F070-4EEA-BE09-D9135D48A535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587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15875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TypeText">
              <a:extLst>
                <a:ext uri="{FF2B5EF4-FFF2-40B4-BE49-F238E27FC236}">
                  <a16:creationId xmlns:a16="http://schemas.microsoft.com/office/drawing/2014/main" id="{FD5C8757-5856-46FA-96DC-7EEB7F662DD1}"/>
                </a:ext>
              </a:extLst>
            </p:cNvPr>
            <p:cNvSpPr txBox="1"/>
            <p:nvPr>
              <p:custDataLst>
                <p:tags r:id="rId9"/>
              </p:custDataLst>
            </p:nvPr>
          </p:nvSpPr>
          <p:spPr>
            <a:xfrm>
              <a:off x="3175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Open Question</a:t>
              </a:r>
              <a:endParaRPr lang="zh-CN" altLang="en-US" sz="26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3" name="TipText">
              <a:extLst>
                <a:ext uri="{FF2B5EF4-FFF2-40B4-BE49-F238E27FC236}">
                  <a16:creationId xmlns:a16="http://schemas.microsoft.com/office/drawing/2014/main" id="{8B747F0A-985F-4D1E-998A-7755F8C57B49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3675460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14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Points: 2</a:t>
              </a:r>
              <a:endParaRPr lang="zh-CN" altLang="en-US" sz="1400">
                <a:solidFill>
                  <a:srgbClr val="8080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F08D6D76-A5BD-4876-83F2-13327473B084}"/>
              </a:ext>
            </a:extLst>
          </p:cNvPr>
          <p:cNvPicPr>
            <a:picLocks/>
          </p:cNvPicPr>
          <p:nvPr>
            <p:custDataLst>
              <p:tags r:id="rId6"/>
            </p:custDataLst>
          </p:nvPr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897992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44B3BDDE-C26D-4D3B-8614-FA56BF33F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Team Construction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50434705-0517-4BA0-9FFD-15A87A8B2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zh-CN" dirty="0"/>
              <a:t>CV pooling</a:t>
            </a:r>
          </a:p>
          <a:p>
            <a:r>
              <a:rPr lang="en-US" altLang="zh-CN" dirty="0"/>
              <a:t>Role Responsibility</a:t>
            </a:r>
          </a:p>
          <a:p>
            <a:pPr lvl="1"/>
            <a:r>
              <a:rPr lang="en-US" altLang="zh-CN" dirty="0"/>
              <a:t>Liaison, to communicate with other teams</a:t>
            </a:r>
          </a:p>
          <a:p>
            <a:pPr lvl="1"/>
            <a:r>
              <a:rPr lang="en-US" altLang="zh-CN" dirty="0"/>
              <a:t>PM, to organize discussion and make the final decision</a:t>
            </a:r>
          </a:p>
          <a:p>
            <a:pPr lvl="1"/>
            <a:r>
              <a:rPr lang="en-US" altLang="zh-CN" dirty="0"/>
              <a:t>RA, to interact with the customer for clear measurable requirement list and help in design</a:t>
            </a:r>
          </a:p>
          <a:p>
            <a:pPr lvl="1"/>
            <a:r>
              <a:rPr lang="en-US" altLang="zh-CN" dirty="0"/>
              <a:t>Arch, to decide the composition of the project from the requirement and create the detailed design, and help in coding</a:t>
            </a:r>
          </a:p>
          <a:p>
            <a:pPr lvl="1"/>
            <a:r>
              <a:rPr lang="en-US" altLang="zh-CN" dirty="0"/>
              <a:t>Coder, to implement the design and help in the test and revision</a:t>
            </a:r>
          </a:p>
          <a:p>
            <a:pPr lvl="1"/>
            <a:r>
              <a:rPr lang="en-US" altLang="zh-CN" dirty="0"/>
              <a:t>Tester, to judge whether the performance meets the requirements</a:t>
            </a:r>
          </a:p>
          <a:p>
            <a:r>
              <a:rPr lang="en-US" altLang="zh-CN" dirty="0"/>
              <a:t>*Hiring Portuguese Intelligence</a:t>
            </a:r>
          </a:p>
          <a:p>
            <a:pPr lvl="1"/>
            <a:r>
              <a:rPr lang="en-US" altLang="zh-CN" dirty="0"/>
              <a:t>Ad.</a:t>
            </a:r>
          </a:p>
          <a:p>
            <a:pPr lvl="1"/>
            <a:r>
              <a:rPr lang="en-US" altLang="zh-CN" dirty="0"/>
              <a:t>Website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51F288E-2276-4780-9902-B850738E5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0672934-B763-4EB7-BA7D-1087F441D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07751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E21B74-138F-42AB-91AD-F50523B6A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Homework (</a:t>
            </a:r>
            <a:r>
              <a:rPr lang="en-US" altLang="zh-CN" dirty="0">
                <a:solidFill>
                  <a:srgbClr val="FF0000"/>
                </a:solidFill>
              </a:rPr>
              <a:t>Deadline: Friday 23:59</a:t>
            </a:r>
            <a:r>
              <a:rPr lang="en-US" altLang="zh-CN" dirty="0"/>
              <a:t>)</a:t>
            </a:r>
            <a:endParaRPr lang="zh-CN" altLang="en-US" b="1" i="1" dirty="0">
              <a:solidFill>
                <a:srgbClr val="FF000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FA063F-D6B6-4A85-A7E3-1CB2B65B01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Team construction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Role</a:t>
            </a:r>
            <a:r>
              <a:rPr lang="en-US" altLang="zh-CN" dirty="0"/>
              <a:t> distribution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Website</a:t>
            </a:r>
            <a:r>
              <a:rPr lang="en-US" altLang="zh-CN" dirty="0"/>
              <a:t> construction (ad.)</a:t>
            </a:r>
          </a:p>
          <a:p>
            <a:pPr lvl="1"/>
            <a:r>
              <a:rPr lang="en-US" altLang="zh-CN" dirty="0"/>
              <a:t>Private chatting group</a:t>
            </a:r>
          </a:p>
          <a:p>
            <a:r>
              <a:rPr lang="en-US" altLang="zh-CN" dirty="0"/>
              <a:t>Preparation</a:t>
            </a:r>
          </a:p>
          <a:p>
            <a:pPr lvl="1"/>
            <a:r>
              <a:rPr lang="en-US" altLang="zh-CN" dirty="0"/>
              <a:t>MOOC on Software Engineering, Software Architecture, Software Project Management…</a:t>
            </a:r>
          </a:p>
          <a:p>
            <a:pPr lvl="1"/>
            <a:r>
              <a:rPr lang="en-US" altLang="zh-CN" dirty="0"/>
              <a:t>Project module division based on requirements</a:t>
            </a:r>
          </a:p>
          <a:p>
            <a:r>
              <a:rPr lang="en-US" altLang="zh-CN" dirty="0"/>
              <a:t>Evaluation</a:t>
            </a:r>
          </a:p>
          <a:p>
            <a:pPr lvl="1"/>
            <a:r>
              <a:rPr lang="en-US" altLang="zh-CN" dirty="0"/>
              <a:t>Look around…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  <a:hlinkClick r:id="rId2" action="ppaction://hlinkfile"/>
              </a:rPr>
              <a:t>Form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  <a:r>
              <a:rPr lang="en-US" altLang="zh-CN" dirty="0"/>
              <a:t>collection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6BC6E7B-CB42-46EA-961C-13F22ED6D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0CAF47E-8794-4A4D-AB77-3511A5E3A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6856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DB594600-F142-486D-A4F3-062E27D81A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Thanks!</a:t>
            </a:r>
            <a:endParaRPr lang="zh-CN" altLang="en-US" dirty="0"/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72C2B273-3EB9-4335-83E6-40371EDCD1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0730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819286-AD6C-48E9-8501-B406ED3D0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143000" indent="-1143000">
              <a:buFont typeface="+mj-lt"/>
              <a:buAutoNum type="arabicPeriod"/>
            </a:pPr>
            <a:r>
              <a:rPr lang="en-US" altLang="zh-CN" dirty="0"/>
              <a:t>Introduction to DSD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942A14-8882-4BDD-9A1F-6F7C752F5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/>
          <a:lstStyle/>
          <a:p>
            <a:r>
              <a:rPr lang="en-US" altLang="zh-CN" dirty="0">
                <a:hlinkClick r:id="rId2" action="ppaction://hlinkpres?slideindex=1&amp;slidetitle="/>
              </a:rPr>
              <a:t>Intro_to_</a:t>
            </a:r>
            <a:r>
              <a:rPr lang="en-US" altLang="zh-CN" dirty="0">
                <a:hlinkClick r:id="rId3" action="ppaction://hlinkfile"/>
              </a:rPr>
              <a:t>DSD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D08947B-740F-4E42-A0DD-07D3505A4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8CB229-6110-40E3-B996-820E4D6CA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580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BA3CE351-62F0-4384-A119-F5B180FA42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2317" y="3096587"/>
            <a:ext cx="5092988" cy="3101588"/>
          </a:xfrm>
          <a:prstGeom prst="rect">
            <a:avLst/>
          </a:prstGeom>
        </p:spPr>
      </p:pic>
      <p:sp>
        <p:nvSpPr>
          <p:cNvPr id="6" name="标题 5">
            <a:extLst>
              <a:ext uri="{FF2B5EF4-FFF2-40B4-BE49-F238E27FC236}">
                <a16:creationId xmlns:a16="http://schemas.microsoft.com/office/drawing/2014/main" id="{EA3EB4C9-4AF9-43A8-A9B5-8ADA3578E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Growth of DSD</a:t>
            </a:r>
            <a:endParaRPr lang="zh-CN" altLang="en-US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E4883FCE-FC3E-4BA6-880C-DDA68C594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Increasingly used by companies of all but the smallest size, with an outsourcing </a:t>
            </a:r>
            <a:r>
              <a:rPr lang="en-US" altLang="zh-CN" dirty="0">
                <a:solidFill>
                  <a:srgbClr val="FF0000"/>
                </a:solidFill>
              </a:rPr>
              <a:t>growth</a:t>
            </a:r>
            <a:r>
              <a:rPr lang="en-US" altLang="zh-CN" dirty="0"/>
              <a:t> by an order of magnitude over past few years</a:t>
            </a:r>
          </a:p>
          <a:p>
            <a:r>
              <a:rPr lang="en-US" altLang="zh-CN" dirty="0"/>
              <a:t>Over half of the Fortune 500 companies</a:t>
            </a:r>
          </a:p>
          <a:p>
            <a:pPr lvl="1"/>
            <a:r>
              <a:rPr lang="en-US" altLang="zh-CN" dirty="0"/>
              <a:t>Software industry: Google, Microsoft, IBM, </a:t>
            </a:r>
            <a:r>
              <a:rPr lang="en-US" altLang="zh-CN" dirty="0">
                <a:solidFill>
                  <a:srgbClr val="FF0000"/>
                </a:solidFill>
              </a:rPr>
              <a:t>Tencent</a:t>
            </a:r>
            <a:r>
              <a:rPr lang="en-US" altLang="zh-CN" dirty="0"/>
              <a:t>, </a:t>
            </a:r>
            <a:r>
              <a:rPr lang="en-US" altLang="zh-CN" dirty="0">
                <a:solidFill>
                  <a:srgbClr val="FF0000"/>
                </a:solidFill>
              </a:rPr>
              <a:t>Huawei</a:t>
            </a:r>
            <a:r>
              <a:rPr lang="en-US" altLang="zh-CN" dirty="0"/>
              <a:t>, etc.</a:t>
            </a:r>
          </a:p>
          <a:p>
            <a:pPr lvl="1"/>
            <a:r>
              <a:rPr lang="en-US" altLang="zh-CN" dirty="0"/>
              <a:t>Other industry: telecom, device producer, </a:t>
            </a:r>
            <a:r>
              <a:rPr lang="en-US" altLang="zh-CN" dirty="0">
                <a:solidFill>
                  <a:srgbClr val="FF0000"/>
                </a:solidFill>
              </a:rPr>
              <a:t>IoT</a:t>
            </a:r>
            <a:r>
              <a:rPr lang="en-US" altLang="zh-CN" dirty="0"/>
              <a:t>, etc.</a:t>
            </a:r>
          </a:p>
          <a:p>
            <a:r>
              <a:rPr lang="en-US" altLang="zh-CN" dirty="0"/>
              <a:t>If you work in industry, you will </a:t>
            </a:r>
            <a:r>
              <a:rPr lang="en-US" altLang="zh-CN" dirty="0">
                <a:solidFill>
                  <a:srgbClr val="FF0000"/>
                </a:solidFill>
              </a:rPr>
              <a:t>most probably</a:t>
            </a:r>
            <a:r>
              <a:rPr lang="en-US" altLang="zh-CN" dirty="0"/>
              <a:t> </a:t>
            </a:r>
          </a:p>
          <a:p>
            <a:pPr marL="0" indent="0">
              <a:buNone/>
            </a:pPr>
            <a:r>
              <a:rPr lang="en-US" altLang="zh-CN" dirty="0"/>
              <a:t>	work in a </a:t>
            </a:r>
            <a:r>
              <a:rPr lang="en-US" altLang="zh-CN" dirty="0">
                <a:highlight>
                  <a:srgbClr val="FFFF00"/>
                </a:highlight>
              </a:rPr>
              <a:t>distributed</a:t>
            </a:r>
            <a:r>
              <a:rPr lang="en-US" altLang="zh-CN" dirty="0"/>
              <a:t> team.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13C8DBF-16CB-49E4-A25C-9963E0F2F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D3A3553-3A20-425A-90BC-13EC604C3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659B740-59D4-4DC9-8231-B9A7D8F4B4FC}"/>
              </a:ext>
            </a:extLst>
          </p:cNvPr>
          <p:cNvSpPr txBox="1"/>
          <p:nvPr/>
        </p:nvSpPr>
        <p:spPr>
          <a:xfrm>
            <a:off x="7640053" y="6130704"/>
            <a:ext cx="401525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Sample of Development of 52 Major Projects at Avaya Corp. 2006</a:t>
            </a:r>
            <a:endParaRPr lang="zh-CN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809109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AF66FE-F575-47FF-BA27-66FCB4457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Why?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187880-482B-4925-AECF-3240799E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dirty="0"/>
              <a:t>Answer from Industry</a:t>
            </a:r>
          </a:p>
          <a:p>
            <a:r>
              <a:rPr lang="en-US" altLang="zh-CN" dirty="0"/>
              <a:t>Expanded pool of </a:t>
            </a:r>
            <a:r>
              <a:rPr lang="en-US" altLang="zh-CN" dirty="0">
                <a:solidFill>
                  <a:srgbClr val="FF0000"/>
                </a:solidFill>
              </a:rPr>
              <a:t>trained</a:t>
            </a:r>
            <a:r>
              <a:rPr lang="en-US" altLang="zh-CN" dirty="0"/>
              <a:t> workforce</a:t>
            </a:r>
          </a:p>
          <a:p>
            <a:r>
              <a:rPr lang="en-US" altLang="zh-CN" dirty="0"/>
              <a:t>Necessity of getting </a:t>
            </a:r>
            <a:r>
              <a:rPr lang="en-US" altLang="zh-CN" dirty="0">
                <a:solidFill>
                  <a:srgbClr val="FF0000"/>
                </a:solidFill>
              </a:rPr>
              <a:t>closer</a:t>
            </a:r>
            <a:r>
              <a:rPr lang="en-US" altLang="zh-CN" dirty="0"/>
              <a:t> to customers and using locality specific expertise to customize/localize products</a:t>
            </a:r>
          </a:p>
          <a:p>
            <a:r>
              <a:rPr lang="en-US" altLang="zh-CN" dirty="0"/>
              <a:t>National </a:t>
            </a:r>
            <a:r>
              <a:rPr lang="en-US" altLang="zh-CN" dirty="0">
                <a:solidFill>
                  <a:srgbClr val="FF0000"/>
                </a:solidFill>
              </a:rPr>
              <a:t>policy</a:t>
            </a:r>
            <a:r>
              <a:rPr lang="en-US" altLang="zh-CN" dirty="0"/>
              <a:t> in some countries where the government may be a customer requiring suppliers to locate R&amp;D facility in that country as a condition of sale or a favorable tax treatment</a:t>
            </a:r>
          </a:p>
          <a:p>
            <a:r>
              <a:rPr lang="en-US" altLang="zh-CN" dirty="0"/>
              <a:t>Difference in development </a:t>
            </a:r>
            <a:r>
              <a:rPr lang="en-US" altLang="zh-CN" dirty="0">
                <a:solidFill>
                  <a:srgbClr val="FF0000"/>
                </a:solidFill>
              </a:rPr>
              <a:t>costs</a:t>
            </a:r>
          </a:p>
          <a:p>
            <a:r>
              <a:rPr lang="en-US" altLang="zh-CN" dirty="0"/>
              <a:t>Promise of </a:t>
            </a:r>
            <a:r>
              <a:rPr lang="en-US" altLang="zh-CN" dirty="0">
                <a:solidFill>
                  <a:srgbClr val="FF0000"/>
                </a:solidFill>
              </a:rPr>
              <a:t>round-the-clock</a:t>
            </a:r>
            <a:r>
              <a:rPr lang="en-US" altLang="zh-CN" dirty="0"/>
              <a:t> development that could lead to shorter intervals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925AC9E-F40F-4540-B736-B554A5E70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DD3D226-499F-4940-AC66-2C58F612F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801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AF66FE-F575-47FF-BA27-66FCB4457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not?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187880-482B-4925-AECF-3240799EAB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Increasing risks compared to similar co-located developments</a:t>
            </a:r>
          </a:p>
          <a:p>
            <a:pPr lvl="1"/>
            <a:r>
              <a:rPr lang="en-US" altLang="zh-CN" dirty="0"/>
              <a:t>Schedule </a:t>
            </a:r>
            <a:r>
              <a:rPr lang="en-US" altLang="zh-CN" dirty="0">
                <a:solidFill>
                  <a:srgbClr val="FF0000"/>
                </a:solidFill>
              </a:rPr>
              <a:t>delays </a:t>
            </a:r>
            <a:r>
              <a:rPr lang="en-US" altLang="zh-CN" dirty="0"/>
              <a:t>– same work takes longer </a:t>
            </a:r>
          </a:p>
          <a:p>
            <a:pPr lvl="1"/>
            <a:r>
              <a:rPr lang="en-US" altLang="zh-CN" dirty="0"/>
              <a:t>Higher risk of </a:t>
            </a:r>
            <a:r>
              <a:rPr lang="en-US" altLang="zh-CN" dirty="0">
                <a:solidFill>
                  <a:srgbClr val="FF0000"/>
                </a:solidFill>
              </a:rPr>
              <a:t>failure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Reduced</a:t>
            </a:r>
            <a:r>
              <a:rPr lang="en-US" altLang="zh-CN" dirty="0"/>
              <a:t> product capabilities</a:t>
            </a:r>
          </a:p>
          <a:p>
            <a:pPr lvl="2"/>
            <a:r>
              <a:rPr lang="en-US" altLang="zh-CN" dirty="0"/>
              <a:t>Decreased functionality, qualities</a:t>
            </a:r>
          </a:p>
          <a:p>
            <a:pPr lvl="2"/>
            <a:r>
              <a:rPr lang="en-US" altLang="zh-CN" dirty="0"/>
              <a:t>Doesn’t meet some customer requirements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Increased</a:t>
            </a:r>
            <a:r>
              <a:rPr lang="en-US" altLang="zh-CN" dirty="0"/>
              <a:t> cost</a:t>
            </a:r>
          </a:p>
          <a:p>
            <a:pPr lvl="2"/>
            <a:r>
              <a:rPr lang="en-US" altLang="zh-CN" dirty="0"/>
              <a:t>May cost more in spite of lower labor costs</a:t>
            </a:r>
          </a:p>
          <a:p>
            <a:pPr lvl="2"/>
            <a:r>
              <a:rPr lang="en-US" altLang="zh-CN" dirty="0"/>
              <a:t>Schedule delays and rework increase costs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925AC9E-F40F-4540-B736-B554A5E70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DD3D226-499F-4940-AC66-2C58F612F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FB3006A-D2C6-46AB-996B-91867FFA24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00" b="95609" l="4600" r="99200">
                        <a14:foregroundMark x1="4600" y1="2395" x2="4800" y2="86627"/>
                        <a14:foregroundMark x1="4800" y1="86627" x2="19000" y2="95210"/>
                        <a14:foregroundMark x1="19000" y1="95210" x2="37000" y2="97804"/>
                        <a14:foregroundMark x1="37000" y1="97804" x2="60800" y2="97605"/>
                        <a14:foregroundMark x1="60800" y1="97605" x2="81200" y2="99401"/>
                        <a14:foregroundMark x1="81200" y1="99401" x2="98800" y2="92216"/>
                        <a14:foregroundMark x1="98800" y1="92216" x2="99200" y2="8383"/>
                        <a14:foregroundMark x1="99200" y1="8383" x2="69400" y2="399"/>
                        <a14:foregroundMark x1="69400" y1="399" x2="4600" y2="1796"/>
                        <a14:foregroundMark x1="48600" y1="25549" x2="48600" y2="25549"/>
                        <a14:foregroundMark x1="48800" y1="18962" x2="29000" y2="22954"/>
                        <a14:foregroundMark x1="29000" y1="22954" x2="14000" y2="58882"/>
                        <a14:foregroundMark x1="14000" y1="58882" x2="74200" y2="98403"/>
                        <a14:foregroundMark x1="74200" y1="98403" x2="88200" y2="87026"/>
                        <a14:foregroundMark x1="88200" y1="87026" x2="97200" y2="72655"/>
                        <a14:foregroundMark x1="97200" y1="72655" x2="99200" y2="13174"/>
                        <a14:foregroundMark x1="99200" y1="13174" x2="82800" y2="6188"/>
                        <a14:foregroundMark x1="82800" y1="6188" x2="65200" y2="4990"/>
                        <a14:foregroundMark x1="65200" y1="4990" x2="56000" y2="17565"/>
                        <a14:foregroundMark x1="56000" y1="17565" x2="47200" y2="18762"/>
                        <a14:foregroundMark x1="20600" y1="95609" x2="20600" y2="95609"/>
                        <a14:backgroundMark x1="17962" y1="98122" x2="800" y2="9780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70743" y="2803545"/>
            <a:ext cx="2251328" cy="225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350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7F5A616-3909-472D-A7CC-15954571AF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3077" r="93692">
                        <a14:foregroundMark x1="7692" y1="29333" x2="26615" y2="38000"/>
                        <a14:foregroundMark x1="28923" y1="21333" x2="28923" y2="21333"/>
                        <a14:foregroundMark x1="26923" y1="19111" x2="26000" y2="22889"/>
                        <a14:foregroundMark x1="26615" y1="22889" x2="26615" y2="22889"/>
                        <a14:foregroundMark x1="39231" y1="23111" x2="38462" y2="25111"/>
                        <a14:foregroundMark x1="42154" y1="13778" x2="45538" y2="12889"/>
                        <a14:foregroundMark x1="50769" y1="19333" x2="50769" y2="19333"/>
                        <a14:foregroundMark x1="50308" y1="23333" x2="50308" y2="23333"/>
                        <a14:foregroundMark x1="49231" y1="24889" x2="49231" y2="24889"/>
                        <a14:foregroundMark x1="50615" y1="27778" x2="50615" y2="27778"/>
                        <a14:foregroundMark x1="43846" y1="28889" x2="45077" y2="40222"/>
                        <a14:foregroundMark x1="50000" y1="37556" x2="50000" y2="37556"/>
                        <a14:foregroundMark x1="3077" y1="32000" x2="3077" y2="32000"/>
                        <a14:foregroundMark x1="30991" y1="62000" x2="30308" y2="73556"/>
                        <a14:foregroundMark x1="31017" y1="61556" x2="30991" y2="62000"/>
                        <a14:foregroundMark x1="31385" y1="55333" x2="31017" y2="61556"/>
                        <a14:foregroundMark x1="30308" y1="73556" x2="30923" y2="76000"/>
                        <a14:foregroundMark x1="38308" y1="65111" x2="38308" y2="65111"/>
                        <a14:foregroundMark x1="40308" y1="44000" x2="40308" y2="44000"/>
                        <a14:foregroundMark x1="89692" y1="38667" x2="89692" y2="38667"/>
                        <a14:foregroundMark x1="91692" y1="30444" x2="91692" y2="30444"/>
                        <a14:foregroundMark x1="69846" y1="15778" x2="69846" y2="15778"/>
                        <a14:foregroundMark x1="49077" y1="22889" x2="49077" y2="22889"/>
                        <a14:foregroundMark x1="83231" y1="64667" x2="85077" y2="78667"/>
                        <a14:foregroundMark x1="92615" y1="74222" x2="92615" y2="74222"/>
                        <a14:foregroundMark x1="83231" y1="71556" x2="82615" y2="71556"/>
                        <a14:foregroundMark x1="81692" y1="70222" x2="81692" y2="70222"/>
                        <a14:foregroundMark x1="92923" y1="38667" x2="92923" y2="38667"/>
                        <a14:foregroundMark x1="93692" y1="30444" x2="93692" y2="30444"/>
                        <a14:backgroundMark x1="30769" y1="62000" x2="30769" y2="62000"/>
                        <a14:backgroundMark x1="30769" y1="61556" x2="30769" y2="61556"/>
                        <a14:backgroundMark x1="31077" y1="61556" x2="31077" y2="61556"/>
                        <a14:backgroundMark x1="30923" y1="61556" x2="30923" y2="6155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52323" y="1842920"/>
            <a:ext cx="5811521" cy="402336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19DB872-E452-4BCF-A6F0-FCE35ED0A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Difficulties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2E08A4-8D5C-42FF-B42A-B6785D4493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>
            <a:normAutofit/>
          </a:bodyPr>
          <a:lstStyle/>
          <a:p>
            <a:r>
              <a:rPr lang="en-US" altLang="zh-CN" dirty="0"/>
              <a:t>Nature of a software project: </a:t>
            </a:r>
            <a:r>
              <a:rPr lang="en-US" altLang="zh-CN" dirty="0">
                <a:solidFill>
                  <a:srgbClr val="FF0000"/>
                </a:solidFill>
              </a:rPr>
              <a:t>dependencies</a:t>
            </a:r>
          </a:p>
          <a:p>
            <a:pPr lvl="1"/>
            <a:r>
              <a:rPr lang="en-US" altLang="zh-CN" dirty="0"/>
              <a:t>tasks (requirement </a:t>
            </a:r>
            <a:r>
              <a:rPr lang="en-US" altLang="zh-CN" dirty="0">
                <a:sym typeface="Wingdings" panose="05000000000000000000" pitchFamily="2" charset="2"/>
              </a:rPr>
              <a:t> design  coding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people (interactions among different roles)</a:t>
            </a:r>
          </a:p>
          <a:p>
            <a:endParaRPr lang="en-US" altLang="zh-CN" dirty="0"/>
          </a:p>
          <a:p>
            <a:r>
              <a:rPr lang="en-US" altLang="zh-CN" dirty="0"/>
              <a:t>Successful development requires effective </a:t>
            </a:r>
            <a:r>
              <a:rPr lang="en-US" altLang="zh-CN" dirty="0">
                <a:solidFill>
                  <a:srgbClr val="FF0000"/>
                </a:solidFill>
              </a:rPr>
              <a:t>coordination </a:t>
            </a:r>
            <a:r>
              <a:rPr lang="en-US" altLang="zh-CN" dirty="0"/>
              <a:t>between people and tasks!</a:t>
            </a:r>
          </a:p>
          <a:p>
            <a:pPr lvl="1"/>
            <a:r>
              <a:rPr lang="en-US" altLang="zh-CN" dirty="0"/>
              <a:t>work (need product A to produce product B)</a:t>
            </a:r>
          </a:p>
          <a:p>
            <a:pPr lvl="1"/>
            <a:r>
              <a:rPr lang="en-US" altLang="zh-CN" dirty="0"/>
              <a:t>schedule (must finish A before starting B)</a:t>
            </a:r>
          </a:p>
          <a:p>
            <a:pPr lvl="1"/>
            <a:r>
              <a:rPr lang="en-US" altLang="zh-CN" dirty="0"/>
              <a:t>people (person P has expertise need to produce A but is busy)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8A87F16-959B-4FE8-967E-11CE22773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26092F8-DB0F-4251-BE1D-D5C4E3518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3F85F73-14D6-4302-A5FD-513280AC9DD5}"/>
              </a:ext>
            </a:extLst>
          </p:cNvPr>
          <p:cNvSpPr txBox="1"/>
          <p:nvPr/>
        </p:nvSpPr>
        <p:spPr>
          <a:xfrm>
            <a:off x="8123714" y="5300329"/>
            <a:ext cx="2529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Coordinate over distance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44618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5B8378-E7AC-408F-A6F1-561D6DEAF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Difficult in Contrast to …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6A679F-FCEC-46DD-928E-F687DA9C0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In co-located projects, people build up ways of coordinating work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Common</a:t>
            </a:r>
            <a:r>
              <a:rPr lang="en-US" altLang="zh-CN" dirty="0"/>
              <a:t> Understanding</a:t>
            </a:r>
          </a:p>
          <a:p>
            <a:pPr lvl="2"/>
            <a:r>
              <a:rPr lang="en-US" altLang="zh-CN" dirty="0"/>
              <a:t>Shared view/stand (implicit or explicit) on …</a:t>
            </a:r>
          </a:p>
          <a:p>
            <a:pPr lvl="3"/>
            <a:r>
              <a:rPr lang="en-US" altLang="zh-CN" dirty="0"/>
              <a:t>People (roles, expertise, responsibilities)</a:t>
            </a:r>
          </a:p>
          <a:p>
            <a:pPr lvl="3"/>
            <a:r>
              <a:rPr lang="en-US" altLang="zh-CN" dirty="0"/>
              <a:t>Tasks (dependencies)</a:t>
            </a:r>
          </a:p>
          <a:p>
            <a:pPr lvl="2"/>
            <a:r>
              <a:rPr lang="en-US" altLang="zh-CN" dirty="0"/>
              <a:t>Same language, vocabulary, culture, backgrounds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Free </a:t>
            </a:r>
            <a:r>
              <a:rPr lang="en-US" altLang="zh-CN" dirty="0"/>
              <a:t>flow of information through informal channels</a:t>
            </a:r>
          </a:p>
          <a:p>
            <a:pPr lvl="2"/>
            <a:r>
              <a:rPr lang="en-US" altLang="zh-CN" dirty="0"/>
              <a:t>Walk-in face to face contact</a:t>
            </a:r>
          </a:p>
          <a:p>
            <a:pPr lvl="2"/>
            <a:r>
              <a:rPr lang="en-US" altLang="zh-CN" dirty="0"/>
              <a:t>Progress meetings (arguments)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8651F88-91D5-462E-B281-039C65148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3D40C00-2B75-46EB-B769-DA3DB87CA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3822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27BF50C-7866-4804-802E-25DB473A3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D9EFCB8-8E60-4F8A-8BC4-DB5C27142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8F30772-0DB4-4D00-8B85-251D506EDF5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1219200" y="635000"/>
            <a:ext cx="9753600" cy="4087312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What do you imagine the DSD look like?</a:t>
            </a:r>
          </a:p>
          <a:p>
            <a:endParaRPr lang="en-US" altLang="zh-CN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Please answer in item list of keywords, better with explanations.</a:t>
            </a:r>
          </a:p>
          <a:p>
            <a:endParaRPr lang="en-US" altLang="zh-CN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  <a:p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For example: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Time difference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…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7A237FE-AFF1-4FBA-8B42-3B24E27BA6D2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89154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作答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061075E-6E24-4A0A-98A0-8BE733A221BC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5727383"/>
            <a:ext cx="12192000" cy="487680"/>
          </a:xfrm>
          <a:prstGeom prst="rect">
            <a:avLst/>
          </a:prstGeom>
          <a:solidFill>
            <a:srgbClr val="FBFAEF"/>
          </a:solidFill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rtlCol="0" anchor="ctr" anchorCtr="1">
            <a:noAutofit/>
          </a:bodyPr>
          <a:lstStyle/>
          <a:p>
            <a:r>
              <a:rPr lang="zh-CN" altLang="en-US" sz="16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正常使用主观题需</a:t>
            </a:r>
            <a:r>
              <a:rPr lang="en-US" altLang="zh-CN" sz="16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2.0</a:t>
            </a:r>
            <a:r>
              <a:rPr lang="zh-CN" altLang="en-US" sz="16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以上版本雨课堂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68EFC40-DD15-45C3-ACEA-EABE74E2926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2573000" y="0"/>
            <a:ext cx="3840480" cy="6858000"/>
          </a:xfrm>
          <a:prstGeom prst="rect">
            <a:avLst/>
          </a:prstGeom>
          <a:solidFill>
            <a:srgbClr val="FFFFFF"/>
          </a:solidFill>
          <a:ln w="12700" cmpd="sng">
            <a:solidFill>
              <a:srgbClr val="9B9B9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59644BE-FC91-4DF5-B890-4FB3A53126BD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2661900" y="6326832"/>
            <a:ext cx="3662680" cy="461665"/>
          </a:xfrm>
          <a:prstGeom prst="rect">
            <a:avLst/>
          </a:prstGeom>
          <a:solidFill>
            <a:srgbClr val="FBFAEF"/>
          </a:solidFill>
          <a:ln w="12700"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FFFFFF"/>
                </a:solidFill>
              </a14:hiddenLine>
            </a:ext>
          </a:extLst>
        </p:spPr>
        <p:txBody>
          <a:bodyPr vert="horz" rtlCol="0" anchor="ctr">
            <a:spAutoFit/>
          </a:bodyPr>
          <a:lstStyle/>
          <a:p>
            <a:r>
              <a:rPr lang="zh-CN" altLang="en-US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可为此题添加文本、图片、公式等解析，且需将内容全部放在本区域内。正常使用需</a:t>
            </a:r>
            <a:r>
              <a:rPr lang="en-US" altLang="zh-CN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3.0</a:t>
            </a:r>
            <a:r>
              <a:rPr lang="zh-CN" altLang="en-US" sz="1200">
                <a:solidFill>
                  <a:srgbClr val="F84F4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以上版本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9A1A3ECC-E6E4-4038-BEA1-AECBB55C4CD0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2856221" y="635000"/>
            <a:ext cx="3332480" cy="4616648"/>
          </a:xfrm>
          <a:prstGeom prst="rect">
            <a:avLst/>
          </a:prstGeom>
          <a:noFill/>
        </p:spPr>
        <p:txBody>
          <a:bodyPr vert="horz" rtlCol="0" anchor="t" anchorCtr="0">
            <a:spAutoFit/>
          </a:bodyPr>
          <a:lstStyle/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– Less effective communication</a:t>
            </a:r>
          </a:p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• Temporal distance</a:t>
            </a:r>
          </a:p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• Socio-cultural distance</a:t>
            </a:r>
          </a:p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• </a:t>
            </a:r>
            <a:r>
              <a:rPr lang="en-US" altLang="zh-CN" sz="1400">
                <a:solidFill>
                  <a:srgbClr val="FF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Spontaneous</a:t>
            </a:r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 communication declines rapidly with distance</a:t>
            </a:r>
          </a:p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• Fewer overlapping work hours</a:t>
            </a:r>
          </a:p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• Low bandwidth links (e.g., email and other asynchronous)</a:t>
            </a:r>
          </a:p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• 2.5 times as long to communicate compared to co-located</a:t>
            </a:r>
          </a:p>
          <a:p>
            <a:pPr lvl="0"/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– Lack of awareness</a:t>
            </a:r>
          </a:p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• Lack context hence knowledge of history, relationships</a:t>
            </a:r>
          </a:p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• What people are doing day to day, concerns, availability</a:t>
            </a:r>
          </a:p>
          <a:p>
            <a:pPr lvl="0"/>
            <a:endParaRPr lang="en-US" altLang="zh-CN" sz="140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– Incompatibilities</a:t>
            </a:r>
          </a:p>
          <a:p>
            <a:pPr lvl="0"/>
            <a:r>
              <a:rPr lang="en-US" altLang="zh-CN" sz="14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• Differ in tools, processes, work products Leads to confusion, misunderstandings, inconsistencies</a:t>
            </a:r>
            <a:endParaRPr lang="en-US" altLang="zh-CN" sz="14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3990CC58-F25A-480F-B4C9-B72DACBCD65F}"/>
              </a:ext>
            </a:extLst>
          </p:cNvPr>
          <p:cNvGrpSpPr/>
          <p:nvPr>
            <p:custDataLst>
              <p:tags r:id="rId8"/>
            </p:custDataLst>
          </p:nvPr>
        </p:nvGrpSpPr>
        <p:grpSpPr>
          <a:xfrm>
            <a:off x="12585700" y="0"/>
            <a:ext cx="3815080" cy="647700"/>
            <a:chOff x="12585700" y="0"/>
            <a:chExt cx="3815080" cy="647700"/>
          </a:xfrm>
        </p:grpSpPr>
        <p:sp>
          <p:nvSpPr>
            <p:cNvPr id="17" name="RemarkBack">
              <a:extLst>
                <a:ext uri="{FF2B5EF4-FFF2-40B4-BE49-F238E27FC236}">
                  <a16:creationId xmlns:a16="http://schemas.microsoft.com/office/drawing/2014/main" id="{5848337F-9A39-437A-9C58-E115D28A3C28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12585700" y="12700"/>
              <a:ext cx="3815080" cy="635000"/>
            </a:xfrm>
            <a:prstGeom prst="rect">
              <a:avLst/>
            </a:prstGeom>
            <a:solidFill>
              <a:srgbClr val="F6F7F8"/>
            </a:solidFill>
            <a:ln w="1587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15875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RemarkBlock">
              <a:extLst>
                <a:ext uri="{FF2B5EF4-FFF2-40B4-BE49-F238E27FC236}">
                  <a16:creationId xmlns:a16="http://schemas.microsoft.com/office/drawing/2014/main" id="{3BF3882D-0445-4414-9241-5A96357005CB}"/>
                </a:ext>
              </a:extLst>
            </p:cNvPr>
            <p:cNvSpPr/>
            <p:nvPr>
              <p:custDataLst>
                <p:tags r:id="rId19"/>
              </p:custDataLst>
            </p:nvPr>
          </p:nvSpPr>
          <p:spPr>
            <a:xfrm>
              <a:off x="12585700" y="12700"/>
              <a:ext cx="190500" cy="635000"/>
            </a:xfrm>
            <a:prstGeom prst="rect">
              <a:avLst/>
            </a:prstGeom>
            <a:solidFill>
              <a:srgbClr val="639EF4"/>
            </a:solidFill>
            <a:ln w="1587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15875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RemarkTitleText">
              <a:extLst>
                <a:ext uri="{FF2B5EF4-FFF2-40B4-BE49-F238E27FC236}">
                  <a16:creationId xmlns:a16="http://schemas.microsoft.com/office/drawing/2014/main" id="{33BBE4CA-6B1B-4CD5-90C5-93FD32BAF317}"/>
                </a:ext>
              </a:extLst>
            </p:cNvPr>
            <p:cNvSpPr txBox="1"/>
            <p:nvPr>
              <p:custDataLst>
                <p:tags r:id="rId20"/>
              </p:custDataLst>
            </p:nvPr>
          </p:nvSpPr>
          <p:spPr>
            <a:xfrm>
              <a:off x="12827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答案解析</a:t>
              </a:r>
            </a:p>
          </p:txBody>
        </p:sp>
      </p:grpSp>
      <p:sp>
        <p:nvSpPr>
          <p:cNvPr id="2" name="RemarkBack">
            <a:extLst>
              <a:ext uri="{FF2B5EF4-FFF2-40B4-BE49-F238E27FC236}">
                <a16:creationId xmlns:a16="http://schemas.microsoft.com/office/drawing/2014/main" id="{C8AB0883-2000-4E2F-A445-9BF350E9ECFD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12585700" y="12700"/>
            <a:ext cx="3815080" cy="635000"/>
          </a:xfrm>
          <a:prstGeom prst="rect">
            <a:avLst/>
          </a:prstGeom>
          <a:solidFill>
            <a:srgbClr val="F6F7F8"/>
          </a:solidFill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RemarkBlock">
            <a:extLst>
              <a:ext uri="{FF2B5EF4-FFF2-40B4-BE49-F238E27FC236}">
                <a16:creationId xmlns:a16="http://schemas.microsoft.com/office/drawing/2014/main" id="{6D6523E0-D8E1-43FD-A345-2576A657978F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12585700" y="12700"/>
            <a:ext cx="190500" cy="635000"/>
          </a:xfrm>
          <a:prstGeom prst="rect">
            <a:avLst/>
          </a:prstGeom>
          <a:solidFill>
            <a:srgbClr val="639EF4"/>
          </a:solidFill>
          <a:ln w="15875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15875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RemarkTitleText">
            <a:extLst>
              <a:ext uri="{FF2B5EF4-FFF2-40B4-BE49-F238E27FC236}">
                <a16:creationId xmlns:a16="http://schemas.microsoft.com/office/drawing/2014/main" id="{642C7DE4-991A-4514-8FB0-C4C9E2A5010F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12827000" y="0"/>
            <a:ext cx="1905000" cy="635000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Remark</a:t>
            </a:r>
            <a:endParaRPr lang="zh-CN" altLang="en-US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D6AD8073-BF65-4A41-93B8-AE0E3FA8A35C}"/>
              </a:ext>
            </a:extLst>
          </p:cNvPr>
          <p:cNvGrpSpPr/>
          <p:nvPr>
            <p:custDataLst>
              <p:tags r:id="rId12"/>
            </p:custDataLst>
          </p:nvPr>
        </p:nvGrpSpPr>
        <p:grpSpPr>
          <a:xfrm>
            <a:off x="0" y="0"/>
            <a:ext cx="9820405" cy="635000"/>
            <a:chOff x="0" y="0"/>
            <a:chExt cx="12192000" cy="635000"/>
          </a:xfrm>
        </p:grpSpPr>
        <p:sp>
          <p:nvSpPr>
            <p:cNvPr id="10" name="TitleBackground">
              <a:extLst>
                <a:ext uri="{FF2B5EF4-FFF2-40B4-BE49-F238E27FC236}">
                  <a16:creationId xmlns:a16="http://schemas.microsoft.com/office/drawing/2014/main" id="{71982CA6-F6CB-4FFA-98B1-4A95A6F64001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12192000" cy="635000"/>
            </a:xfrm>
            <a:prstGeom prst="rect">
              <a:avLst/>
            </a:prstGeom>
            <a:solidFill>
              <a:srgbClr val="F6F7F8"/>
            </a:solidFill>
            <a:ln w="1587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15875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ColorBlock">
              <a:extLst>
                <a:ext uri="{FF2B5EF4-FFF2-40B4-BE49-F238E27FC236}">
                  <a16:creationId xmlns:a16="http://schemas.microsoft.com/office/drawing/2014/main" id="{D8FC9066-00FB-4D1B-9A4A-3B84ECCD576B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5875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15875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TypeText">
              <a:extLst>
                <a:ext uri="{FF2B5EF4-FFF2-40B4-BE49-F238E27FC236}">
                  <a16:creationId xmlns:a16="http://schemas.microsoft.com/office/drawing/2014/main" id="{52468BFA-3084-4E3C-B5A4-6AF710091F46}"/>
                </a:ext>
              </a:extLst>
            </p:cNvPr>
            <p:cNvSpPr txBox="1"/>
            <p:nvPr>
              <p:custDataLst>
                <p:tags r:id="rId16"/>
              </p:custDataLst>
            </p:nvPr>
          </p:nvSpPr>
          <p:spPr>
            <a:xfrm>
              <a:off x="31534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Open Question</a:t>
              </a:r>
              <a:endParaRPr lang="zh-CN" altLang="en-US" sz="260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  <p:sp>
          <p:nvSpPr>
            <p:cNvPr id="13" name="TipText">
              <a:extLst>
                <a:ext uri="{FF2B5EF4-FFF2-40B4-BE49-F238E27FC236}">
                  <a16:creationId xmlns:a16="http://schemas.microsoft.com/office/drawing/2014/main" id="{4D20F2C5-5B66-4C19-AD10-9AD2F2544CB8}"/>
                </a:ext>
              </a:extLst>
            </p:cNvPr>
            <p:cNvSpPr txBox="1"/>
            <p:nvPr>
              <p:custDataLst>
                <p:tags r:id="rId17"/>
              </p:custDataLst>
            </p:nvPr>
          </p:nvSpPr>
          <p:spPr>
            <a:xfrm>
              <a:off x="3650457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14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Points: 2</a:t>
              </a:r>
              <a:endParaRPr lang="zh-CN" altLang="en-US" sz="1400">
                <a:solidFill>
                  <a:srgbClr val="80808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0F0417BE-268C-4CCC-841B-38E75288FE92}"/>
              </a:ext>
            </a:extLst>
          </p:cNvPr>
          <p:cNvPicPr>
            <a:picLocks/>
          </p:cNvPicPr>
          <p:nvPr>
            <p:custDataLst>
              <p:tags r:id="rId13"/>
            </p:custDataLst>
          </p:nvPr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2600" y="63500"/>
            <a:ext cx="1422400" cy="508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81402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ShortAnswer"/>
  <p:tag name="PROBLEMSCORE" val="2.0"/>
  <p:tag name="PROBLEMHASREMARK" val="True"/>
  <p:tag name="PROBLEMVOICEALLOWED" val="False"/>
  <p:tag name="PROBLEMREMARK" val="– Less effective communication&#10;• Temporal distance&#10;• Socio-cultural distance&#10;• Spontaneous communication declines rapidly with distance&#10;• Fewer overlapping work hours&#10;• Low bandwidth links (e.g., email and other asynchronous)&#10;• 2.5 times as long to communicate compared to co-located&#10;&#10;– Lack of awareness&#10;• Lack context hence knowledge of history, relationships&#10;• What people are doing day to day, concerns, availability&#10;&#10;– Incompatibilities&#10;• Differ in tools, processes, work products Leads to confusion, misunderstandings, inconsistencies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ShortAnswer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olling"/>
  <p:tag name="ANONYMOUSPOLLING" val="False"/>
  <p:tag name="PROBLEMSCORE" val="0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Polling"/>
  <p:tag name="RAINBULLET" val="Wron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Polling"/>
  <p:tag name="RAINBULLET" val="Wrong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Polling"/>
  <p:tag name="RAINBULLET" val="Wron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ShortAnswer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Polling"/>
  <p:tag name="RAINBULLET" val="Wrong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Polling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Polling"/>
  <p:tag name="RAINBULLET" val="Wrong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Polling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  <p:tag name="RAINPROBLEM" val="PollingAnswer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" val="PRODUCTVERSIONTIP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FillBlank"/>
  <p:tag name="PROBLEMBLANKKEYWORD" val="Blank "/>
  <p:tag name="PROBLEMSCORE" val="1.0"/>
  <p:tag name="PROBLEMBLANK" val="[{&quot;Num&quot;:1,&quot;Score&quot;:1.0,&quot;Answers&quot;:[&quot;&quot;],&quot;CaseSensitive&quot;:false,&quot;FuzzyMatch&quot;:false}]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FillBlank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3" val="PRODUCTVERSIONTIP3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Warning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FillBlank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Board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ShortAnswer"/>
  <p:tag name="PROBLEMSCORE" val="2.0"/>
  <p:tag name="PROBLEMVOICEALLOWED" val="False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ShortAnswer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DUCTVERSIONTIP" val="PRODUCTVERSIONTIP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ShortAnswer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p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Remark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OBLEMREMARKTITLE" val="ProblemRemarkBoardTitle"/>
</p:tagLst>
</file>

<file path=ppt/theme/theme1.xml><?xml version="1.0" encoding="utf-8"?>
<a:theme xmlns:a="http://schemas.openxmlformats.org/drawingml/2006/main" name="回顾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sdppt.potx" id="{68260CC8-744E-4436-A399-14316468AF88}" vid="{1475B28D-5CAD-43C3-B3DC-E12949C6853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dsdppt</Template>
  <TotalTime>1173</TotalTime>
  <Words>1448</Words>
  <Application>Microsoft Office PowerPoint</Application>
  <PresentationFormat>宽屏</PresentationFormat>
  <Paragraphs>339</Paragraphs>
  <Slides>28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Microsoft Yahei</vt:lpstr>
      <vt:lpstr>宋体</vt:lpstr>
      <vt:lpstr>等线</vt:lpstr>
      <vt:lpstr>Arial</vt:lpstr>
      <vt:lpstr>Calibri</vt:lpstr>
      <vt:lpstr>Calibri Light</vt:lpstr>
      <vt:lpstr>Wingdings</vt:lpstr>
      <vt:lpstr>回顾</vt:lpstr>
      <vt:lpstr>Warm-ups</vt:lpstr>
      <vt:lpstr>Contents</vt:lpstr>
      <vt:lpstr>Introduction to DSD</vt:lpstr>
      <vt:lpstr>Growth of DSD</vt:lpstr>
      <vt:lpstr>Why? </vt:lpstr>
      <vt:lpstr>Why not?</vt:lpstr>
      <vt:lpstr>Difficulties</vt:lpstr>
      <vt:lpstr>Why Difficult in Contrast to …</vt:lpstr>
      <vt:lpstr>PowerPoint 演示文稿</vt:lpstr>
      <vt:lpstr>Especially in Software Development</vt:lpstr>
      <vt:lpstr>Risks</vt:lpstr>
      <vt:lpstr>About Previous DSD in JLU</vt:lpstr>
      <vt:lpstr>Grades in Spring</vt:lpstr>
      <vt:lpstr>PowerPoint 演示文稿</vt:lpstr>
      <vt:lpstr>PowerPoint 演示文稿</vt:lpstr>
      <vt:lpstr>Basics</vt:lpstr>
      <vt:lpstr>Before everything: DSD is about the  freedom of conscience</vt:lpstr>
      <vt:lpstr>Repository: GitHub</vt:lpstr>
      <vt:lpstr>Prerequisite (Preference)</vt:lpstr>
      <vt:lpstr>Channel</vt:lpstr>
      <vt:lpstr>Calendar</vt:lpstr>
      <vt:lpstr>Project Description</vt:lpstr>
      <vt:lpstr>Project Proposals</vt:lpstr>
      <vt:lpstr>Management</vt:lpstr>
      <vt:lpstr>PowerPoint 演示文稿</vt:lpstr>
      <vt:lpstr>Team Construction</vt:lpstr>
      <vt:lpstr>Homework (Deadline: Friday 23:59)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Warm-ups</dc:title>
  <dc:creator>z mich</dc:creator>
  <cp:lastModifiedBy>mich z</cp:lastModifiedBy>
  <cp:revision>93</cp:revision>
  <dcterms:created xsi:type="dcterms:W3CDTF">2019-03-08T06:16:56Z</dcterms:created>
  <dcterms:modified xsi:type="dcterms:W3CDTF">2020-09-09T11:39:39Z</dcterms:modified>
</cp:coreProperties>
</file>

<file path=docProps/thumbnail.jpeg>
</file>